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62" r:id="rId6"/>
    <p:sldId id="264" r:id="rId7"/>
    <p:sldId id="263" r:id="rId8"/>
    <p:sldId id="261" r:id="rId9"/>
    <p:sldId id="265" r:id="rId10"/>
    <p:sldId id="266" r:id="rId11"/>
    <p:sldId id="267" r:id="rId12"/>
    <p:sldId id="268" r:id="rId13"/>
    <p:sldId id="269" r:id="rId14"/>
  </p:sldIdLst>
  <p:sldSz cx="9144000" cy="6858000" type="screen4x3"/>
  <p:notesSz cx="6858000" cy="9144000"/>
  <p:custDataLst>
    <p:tags r:id="rId15"/>
  </p:custDataLst>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2C16"/>
    <a:srgbClr val="0C788E"/>
    <a:srgbClr val="006666"/>
    <a:srgbClr val="0099CC"/>
    <a:srgbClr val="E0C0A0"/>
    <a:srgbClr val="DDDDDD"/>
    <a:srgbClr val="6633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35" autoAdjust="0"/>
    <p:restoredTop sz="94652" autoAdjust="0"/>
  </p:normalViewPr>
  <p:slideViewPr>
    <p:cSldViewPr>
      <p:cViewPr varScale="1">
        <p:scale>
          <a:sx n="66" d="100"/>
          <a:sy n="66" d="100"/>
        </p:scale>
        <p:origin x="-136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661CB8DF-F605-4A2D-ACE9-0E51ACCE7263}" type="slidenum">
              <a:rPr lang="es-ES" altLang="en-US"/>
              <a:pPr/>
              <a:t>‹#›</a:t>
            </a:fld>
            <a:endParaRPr lang="es-ES" altLang="en-US"/>
          </a:p>
        </p:txBody>
      </p:sp>
    </p:spTree>
    <p:extLst>
      <p:ext uri="{BB962C8B-B14F-4D97-AF65-F5344CB8AC3E}">
        <p14:creationId xmlns:p14="http://schemas.microsoft.com/office/powerpoint/2010/main" val="370648050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F1CDE40D-573F-4614-A68C-C689413A9AFF}" type="slidenum">
              <a:rPr lang="es-ES" altLang="en-US"/>
              <a:pPr/>
              <a:t>‹#›</a:t>
            </a:fld>
            <a:endParaRPr lang="es-ES" altLang="en-US"/>
          </a:p>
        </p:txBody>
      </p:sp>
    </p:spTree>
    <p:extLst>
      <p:ext uri="{BB962C8B-B14F-4D97-AF65-F5344CB8AC3E}">
        <p14:creationId xmlns:p14="http://schemas.microsoft.com/office/powerpoint/2010/main" val="1893598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16C621F6-53D3-4F2C-A47E-CAE0F468CEE3}" type="slidenum">
              <a:rPr lang="es-ES" altLang="en-US"/>
              <a:pPr/>
              <a:t>‹#›</a:t>
            </a:fld>
            <a:endParaRPr lang="es-ES" altLang="en-US"/>
          </a:p>
        </p:txBody>
      </p:sp>
    </p:spTree>
    <p:extLst>
      <p:ext uri="{BB962C8B-B14F-4D97-AF65-F5344CB8AC3E}">
        <p14:creationId xmlns:p14="http://schemas.microsoft.com/office/powerpoint/2010/main" val="3637685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ECE99FF5-508A-4594-98D7-A3EF7FF16037}" type="slidenum">
              <a:rPr lang="es-ES" altLang="en-US"/>
              <a:pPr/>
              <a:t>‹#›</a:t>
            </a:fld>
            <a:endParaRPr lang="es-ES" altLang="en-US"/>
          </a:p>
        </p:txBody>
      </p:sp>
    </p:spTree>
    <p:extLst>
      <p:ext uri="{BB962C8B-B14F-4D97-AF65-F5344CB8AC3E}">
        <p14:creationId xmlns:p14="http://schemas.microsoft.com/office/powerpoint/2010/main" val="304719583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E8BE48ED-4374-4F01-9198-BF943E4C5080}" type="slidenum">
              <a:rPr lang="es-ES" altLang="en-US"/>
              <a:pPr/>
              <a:t>‹#›</a:t>
            </a:fld>
            <a:endParaRPr lang="es-ES" altLang="en-US"/>
          </a:p>
        </p:txBody>
      </p:sp>
    </p:spTree>
    <p:extLst>
      <p:ext uri="{BB962C8B-B14F-4D97-AF65-F5344CB8AC3E}">
        <p14:creationId xmlns:p14="http://schemas.microsoft.com/office/powerpoint/2010/main" val="2905586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170B5427-D43F-4E0B-9341-D06399EC2C12}" type="slidenum">
              <a:rPr lang="es-ES" altLang="en-US"/>
              <a:pPr/>
              <a:t>‹#›</a:t>
            </a:fld>
            <a:endParaRPr lang="es-ES" altLang="en-US"/>
          </a:p>
        </p:txBody>
      </p:sp>
    </p:spTree>
    <p:extLst>
      <p:ext uri="{BB962C8B-B14F-4D97-AF65-F5344CB8AC3E}">
        <p14:creationId xmlns:p14="http://schemas.microsoft.com/office/powerpoint/2010/main" val="38274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s-ES" altLang="en-US"/>
          </a:p>
        </p:txBody>
      </p:sp>
      <p:sp>
        <p:nvSpPr>
          <p:cNvPr id="8" name="Footer Placeholder 7"/>
          <p:cNvSpPr>
            <a:spLocks noGrp="1"/>
          </p:cNvSpPr>
          <p:nvPr>
            <p:ph type="ftr" sz="quarter" idx="11"/>
          </p:nvPr>
        </p:nvSpPr>
        <p:spPr/>
        <p:txBody>
          <a:bodyPr/>
          <a:lstStyle>
            <a:lvl1pPr>
              <a:defRPr/>
            </a:lvl1pPr>
          </a:lstStyle>
          <a:p>
            <a:endParaRPr lang="es-ES" altLang="en-US"/>
          </a:p>
        </p:txBody>
      </p:sp>
      <p:sp>
        <p:nvSpPr>
          <p:cNvPr id="9" name="Slide Number Placeholder 8"/>
          <p:cNvSpPr>
            <a:spLocks noGrp="1"/>
          </p:cNvSpPr>
          <p:nvPr>
            <p:ph type="sldNum" sz="quarter" idx="12"/>
          </p:nvPr>
        </p:nvSpPr>
        <p:spPr/>
        <p:txBody>
          <a:bodyPr/>
          <a:lstStyle>
            <a:lvl1pPr>
              <a:defRPr/>
            </a:lvl1pPr>
          </a:lstStyle>
          <a:p>
            <a:fld id="{C51BE7E9-F630-4484-B7CA-EFE2A78956EB}" type="slidenum">
              <a:rPr lang="es-ES" altLang="en-US"/>
              <a:pPr/>
              <a:t>‹#›</a:t>
            </a:fld>
            <a:endParaRPr lang="es-ES" altLang="en-US"/>
          </a:p>
        </p:txBody>
      </p:sp>
    </p:spTree>
    <p:extLst>
      <p:ext uri="{BB962C8B-B14F-4D97-AF65-F5344CB8AC3E}">
        <p14:creationId xmlns:p14="http://schemas.microsoft.com/office/powerpoint/2010/main" val="1529689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s-ES" altLang="en-US"/>
          </a:p>
        </p:txBody>
      </p:sp>
      <p:sp>
        <p:nvSpPr>
          <p:cNvPr id="4" name="Footer Placeholder 3"/>
          <p:cNvSpPr>
            <a:spLocks noGrp="1"/>
          </p:cNvSpPr>
          <p:nvPr>
            <p:ph type="ftr" sz="quarter" idx="11"/>
          </p:nvPr>
        </p:nvSpPr>
        <p:spPr/>
        <p:txBody>
          <a:bodyPr/>
          <a:lstStyle>
            <a:lvl1pPr>
              <a:defRPr/>
            </a:lvl1pPr>
          </a:lstStyle>
          <a:p>
            <a:endParaRPr lang="es-ES" altLang="en-US"/>
          </a:p>
        </p:txBody>
      </p:sp>
      <p:sp>
        <p:nvSpPr>
          <p:cNvPr id="5" name="Slide Number Placeholder 4"/>
          <p:cNvSpPr>
            <a:spLocks noGrp="1"/>
          </p:cNvSpPr>
          <p:nvPr>
            <p:ph type="sldNum" sz="quarter" idx="12"/>
          </p:nvPr>
        </p:nvSpPr>
        <p:spPr/>
        <p:txBody>
          <a:bodyPr/>
          <a:lstStyle>
            <a:lvl1pPr>
              <a:defRPr/>
            </a:lvl1pPr>
          </a:lstStyle>
          <a:p>
            <a:fld id="{3179BDA2-9C03-4ADD-85D7-68CC27CCA2B1}" type="slidenum">
              <a:rPr lang="es-ES" altLang="en-US"/>
              <a:pPr/>
              <a:t>‹#›</a:t>
            </a:fld>
            <a:endParaRPr lang="es-ES" altLang="en-US"/>
          </a:p>
        </p:txBody>
      </p:sp>
    </p:spTree>
    <p:extLst>
      <p:ext uri="{BB962C8B-B14F-4D97-AF65-F5344CB8AC3E}">
        <p14:creationId xmlns:p14="http://schemas.microsoft.com/office/powerpoint/2010/main" val="33600317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ltLang="en-US"/>
          </a:p>
        </p:txBody>
      </p:sp>
      <p:sp>
        <p:nvSpPr>
          <p:cNvPr id="3" name="Footer Placeholder 2"/>
          <p:cNvSpPr>
            <a:spLocks noGrp="1"/>
          </p:cNvSpPr>
          <p:nvPr>
            <p:ph type="ftr" sz="quarter" idx="11"/>
          </p:nvPr>
        </p:nvSpPr>
        <p:spPr/>
        <p:txBody>
          <a:bodyPr/>
          <a:lstStyle>
            <a:lvl1pPr>
              <a:defRPr/>
            </a:lvl1pPr>
          </a:lstStyle>
          <a:p>
            <a:endParaRPr lang="es-ES" altLang="en-US"/>
          </a:p>
        </p:txBody>
      </p:sp>
      <p:sp>
        <p:nvSpPr>
          <p:cNvPr id="4" name="Slide Number Placeholder 3"/>
          <p:cNvSpPr>
            <a:spLocks noGrp="1"/>
          </p:cNvSpPr>
          <p:nvPr>
            <p:ph type="sldNum" sz="quarter" idx="12"/>
          </p:nvPr>
        </p:nvSpPr>
        <p:spPr/>
        <p:txBody>
          <a:bodyPr/>
          <a:lstStyle>
            <a:lvl1pPr>
              <a:defRPr/>
            </a:lvl1pPr>
          </a:lstStyle>
          <a:p>
            <a:fld id="{D694A1CD-5562-4141-A19D-4993749C456F}" type="slidenum">
              <a:rPr lang="es-ES" altLang="en-US"/>
              <a:pPr/>
              <a:t>‹#›</a:t>
            </a:fld>
            <a:endParaRPr lang="es-ES" altLang="en-US"/>
          </a:p>
        </p:txBody>
      </p:sp>
    </p:spTree>
    <p:extLst>
      <p:ext uri="{BB962C8B-B14F-4D97-AF65-F5344CB8AC3E}">
        <p14:creationId xmlns:p14="http://schemas.microsoft.com/office/powerpoint/2010/main" val="1408143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BA9DD629-8D18-4B4F-8F89-B1F8623C844B}" type="slidenum">
              <a:rPr lang="es-ES" altLang="en-US"/>
              <a:pPr/>
              <a:t>‹#›</a:t>
            </a:fld>
            <a:endParaRPr lang="es-ES" altLang="en-US"/>
          </a:p>
        </p:txBody>
      </p:sp>
    </p:spTree>
    <p:extLst>
      <p:ext uri="{BB962C8B-B14F-4D97-AF65-F5344CB8AC3E}">
        <p14:creationId xmlns:p14="http://schemas.microsoft.com/office/powerpoint/2010/main" val="1601503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7C9743F1-9F6F-4845-936A-A1D35F666324}" type="slidenum">
              <a:rPr lang="es-ES" altLang="en-US"/>
              <a:pPr/>
              <a:t>‹#›</a:t>
            </a:fld>
            <a:endParaRPr lang="es-ES" altLang="en-US"/>
          </a:p>
        </p:txBody>
      </p:sp>
    </p:spTree>
    <p:extLst>
      <p:ext uri="{BB962C8B-B14F-4D97-AF65-F5344CB8AC3E}">
        <p14:creationId xmlns:p14="http://schemas.microsoft.com/office/powerpoint/2010/main" val="8477387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n-U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n-US" smtClean="0"/>
              <a:t>Haga clic para modificar el estilo de texto del patrón</a:t>
            </a:r>
          </a:p>
          <a:p>
            <a:pPr lvl="1"/>
            <a:r>
              <a:rPr lang="es-ES" altLang="en-US" smtClean="0"/>
              <a:t>Segundo nivel</a:t>
            </a:r>
          </a:p>
          <a:p>
            <a:pPr lvl="2"/>
            <a:r>
              <a:rPr lang="es-ES" altLang="en-US" smtClean="0"/>
              <a:t>Tercer nivel</a:t>
            </a:r>
          </a:p>
          <a:p>
            <a:pPr lvl="3"/>
            <a:r>
              <a:rPr lang="es-ES" altLang="en-US" smtClean="0"/>
              <a:t>Cuarto nivel</a:t>
            </a:r>
          </a:p>
          <a:p>
            <a:pPr lvl="4"/>
            <a:r>
              <a:rPr lang="es-ES" altLang="en-U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574153C5-8AC8-4E81-95A2-FC3E2EAD41EE}" type="slidenum">
              <a:rPr lang="es-ES" altLang="en-US"/>
              <a:pPr/>
              <a:t>‹#›</a:t>
            </a:fld>
            <a:endParaRPr lang="es-E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198" name="Rectangle 150"/>
          <p:cNvSpPr>
            <a:spLocks noGrp="1" noChangeArrowheads="1"/>
          </p:cNvSpPr>
          <p:nvPr>
            <p:ph type="ctrTitle"/>
          </p:nvPr>
        </p:nvSpPr>
        <p:spPr>
          <a:xfrm>
            <a:off x="250825" y="4292600"/>
            <a:ext cx="5254625" cy="647700"/>
          </a:xfrm>
        </p:spPr>
        <p:txBody>
          <a:bodyPr/>
          <a:lstStyle/>
          <a:p>
            <a:pPr algn="l"/>
            <a:r>
              <a:rPr lang="es-UY" altLang="en-US" sz="4000" b="1" dirty="0" smtClean="0">
                <a:solidFill>
                  <a:srgbClr val="663300"/>
                </a:solidFill>
              </a:rPr>
              <a:t>Diagrame ERD</a:t>
            </a:r>
            <a:endParaRPr lang="es-ES" altLang="en-US" sz="4000" b="1" dirty="0">
              <a:solidFill>
                <a:srgbClr val="663300"/>
              </a:solidFill>
            </a:endParaRPr>
          </a:p>
        </p:txBody>
      </p:sp>
      <p:sp>
        <p:nvSpPr>
          <p:cNvPr id="2223" name="Rectangle 175"/>
          <p:cNvSpPr>
            <a:spLocks noChangeArrowheads="1"/>
          </p:cNvSpPr>
          <p:nvPr/>
        </p:nvSpPr>
        <p:spPr bwMode="auto">
          <a:xfrm>
            <a:off x="254000" y="4797425"/>
            <a:ext cx="5254625" cy="647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charset="0"/>
                <a:cs typeface="Arial" charset="0"/>
              </a:defRPr>
            </a:lvl1pPr>
            <a:lvl2pPr algn="ctr">
              <a:defRPr sz="4400">
                <a:solidFill>
                  <a:schemeClr val="tx2"/>
                </a:solidFill>
                <a:latin typeface="Arial" charset="0"/>
                <a:cs typeface="Arial" charset="0"/>
              </a:defRPr>
            </a:lvl2pPr>
            <a:lvl3pPr algn="ctr">
              <a:defRPr sz="4400">
                <a:solidFill>
                  <a:schemeClr val="tx2"/>
                </a:solidFill>
                <a:latin typeface="Arial" charset="0"/>
                <a:cs typeface="Arial" charset="0"/>
              </a:defRPr>
            </a:lvl3pPr>
            <a:lvl4pPr algn="ctr">
              <a:defRPr sz="4400">
                <a:solidFill>
                  <a:schemeClr val="tx2"/>
                </a:solidFill>
                <a:latin typeface="Arial" charset="0"/>
                <a:cs typeface="Arial" charset="0"/>
              </a:defRPr>
            </a:lvl4pPr>
            <a:lvl5pPr algn="ctr">
              <a:defRPr sz="4400">
                <a:solidFill>
                  <a:schemeClr val="tx2"/>
                </a:solidFill>
                <a:latin typeface="Arial" charset="0"/>
                <a:cs typeface="Arial" charset="0"/>
              </a:defRPr>
            </a:lvl5pPr>
            <a:lvl6pPr marL="457200" algn="ctr" fontAlgn="base">
              <a:spcBef>
                <a:spcPct val="0"/>
              </a:spcBef>
              <a:spcAft>
                <a:spcPct val="0"/>
              </a:spcAft>
              <a:defRPr sz="4400">
                <a:solidFill>
                  <a:schemeClr val="tx2"/>
                </a:solidFill>
                <a:latin typeface="Arial" charset="0"/>
                <a:cs typeface="Arial" charset="0"/>
              </a:defRPr>
            </a:lvl6pPr>
            <a:lvl7pPr marL="914400" algn="ctr" fontAlgn="base">
              <a:spcBef>
                <a:spcPct val="0"/>
              </a:spcBef>
              <a:spcAft>
                <a:spcPct val="0"/>
              </a:spcAft>
              <a:defRPr sz="4400">
                <a:solidFill>
                  <a:schemeClr val="tx2"/>
                </a:solidFill>
                <a:latin typeface="Arial" charset="0"/>
                <a:cs typeface="Arial" charset="0"/>
              </a:defRPr>
            </a:lvl7pPr>
            <a:lvl8pPr marL="1371600" algn="ctr" fontAlgn="base">
              <a:spcBef>
                <a:spcPct val="0"/>
              </a:spcBef>
              <a:spcAft>
                <a:spcPct val="0"/>
              </a:spcAft>
              <a:defRPr sz="4400">
                <a:solidFill>
                  <a:schemeClr val="tx2"/>
                </a:solidFill>
                <a:latin typeface="Arial" charset="0"/>
                <a:cs typeface="Arial" charset="0"/>
              </a:defRPr>
            </a:lvl8pPr>
            <a:lvl9pPr marL="1828800" algn="ctr" fontAlgn="base">
              <a:spcBef>
                <a:spcPct val="0"/>
              </a:spcBef>
              <a:spcAft>
                <a:spcPct val="0"/>
              </a:spcAft>
              <a:defRPr sz="4400">
                <a:solidFill>
                  <a:schemeClr val="tx2"/>
                </a:solidFill>
                <a:latin typeface="Arial" charset="0"/>
                <a:cs typeface="Arial" charset="0"/>
              </a:defRPr>
            </a:lvl9pPr>
          </a:lstStyle>
          <a:p>
            <a:pPr algn="l"/>
            <a:r>
              <a:rPr lang="ro-RO" altLang="en-US" sz="2000" b="1" dirty="0" smtClean="0">
                <a:solidFill>
                  <a:srgbClr val="663300"/>
                </a:solidFill>
              </a:rPr>
              <a:t>Scenariul:  </a:t>
            </a:r>
            <a:r>
              <a:rPr lang="es-UY" altLang="en-US" sz="2000" b="1" dirty="0" smtClean="0">
                <a:solidFill>
                  <a:srgbClr val="663300"/>
                </a:solidFill>
              </a:rPr>
              <a:t>Abona</a:t>
            </a:r>
            <a:r>
              <a:rPr lang="ro-RO" altLang="en-US" sz="2000" b="1" dirty="0" smtClean="0">
                <a:solidFill>
                  <a:srgbClr val="663300"/>
                </a:solidFill>
              </a:rPr>
              <a:t>ţi la reviste</a:t>
            </a:r>
            <a:endParaRPr lang="es-ES" altLang="en-US" sz="2000" b="1" dirty="0">
              <a:solidFill>
                <a:srgbClr val="6633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5076056" y="2636912"/>
            <a:ext cx="1152128" cy="1653051"/>
            <a:chOff x="5076056" y="2636912"/>
            <a:chExt cx="1152128" cy="1653051"/>
          </a:xfrm>
        </p:grpSpPr>
        <p:cxnSp>
          <p:nvCxnSpPr>
            <p:cNvPr id="12" name="Elbow Connector 11"/>
            <p:cNvCxnSpPr/>
            <p:nvPr/>
          </p:nvCxnSpPr>
          <p:spPr>
            <a:xfrm rot="10800000" flipV="1">
              <a:off x="5076056" y="2636912"/>
              <a:ext cx="1152128" cy="1617047"/>
            </a:xfrm>
            <a:prstGeom prst="bentConnector2">
              <a:avLst/>
            </a:prstGeom>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flipH="1" flipV="1">
              <a:off x="5076056" y="3789040"/>
              <a:ext cx="360040" cy="500923"/>
            </a:xfrm>
            <a:prstGeom prst="line">
              <a:avLst/>
            </a:prstGeom>
          </p:spPr>
          <p:style>
            <a:lnRef idx="2">
              <a:schemeClr val="dk1"/>
            </a:lnRef>
            <a:fillRef idx="0">
              <a:schemeClr val="dk1"/>
            </a:fillRef>
            <a:effectRef idx="1">
              <a:schemeClr val="dk1"/>
            </a:effectRef>
            <a:fontRef idx="minor">
              <a:schemeClr val="tx1"/>
            </a:fontRef>
          </p:style>
        </p:cxnSp>
      </p:grpSp>
      <p:sp>
        <p:nvSpPr>
          <p:cNvPr id="2" name="Title 1"/>
          <p:cNvSpPr>
            <a:spLocks noGrp="1"/>
          </p:cNvSpPr>
          <p:nvPr>
            <p:ph type="title"/>
          </p:nvPr>
        </p:nvSpPr>
        <p:spPr>
          <a:xfrm>
            <a:off x="457200" y="116632"/>
            <a:ext cx="8229600" cy="1143000"/>
          </a:xfrm>
        </p:spPr>
        <p:txBody>
          <a:bodyPr/>
          <a:lstStyle/>
          <a:p>
            <a:r>
              <a:rPr lang="ro-RO" sz="4000" dirty="0" smtClean="0"/>
              <a:t>Rezolvarea relaţiei many to many</a:t>
            </a:r>
            <a:endParaRPr lang="en-GB" sz="4000" dirty="0"/>
          </a:p>
        </p:txBody>
      </p:sp>
      <p:sp>
        <p:nvSpPr>
          <p:cNvPr id="4" name="Rounded Rectangle 3"/>
          <p:cNvSpPr/>
          <p:nvPr/>
        </p:nvSpPr>
        <p:spPr>
          <a:xfrm>
            <a:off x="899592" y="1628800"/>
            <a:ext cx="2232248" cy="20162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PERSOANA</a:t>
            </a:r>
          </a:p>
          <a:p>
            <a:pPr algn="ctr"/>
            <a:r>
              <a:rPr lang="ro-RO" dirty="0" smtClean="0">
                <a:solidFill>
                  <a:schemeClr val="tx1"/>
                </a:solidFill>
              </a:rPr>
              <a:t>#cnp</a:t>
            </a:r>
          </a:p>
          <a:p>
            <a:pPr algn="ctr"/>
            <a:r>
              <a:rPr lang="ro-RO" dirty="0" smtClean="0">
                <a:solidFill>
                  <a:schemeClr val="tx1"/>
                </a:solidFill>
              </a:rPr>
              <a:t>*nume</a:t>
            </a:r>
          </a:p>
          <a:p>
            <a:pPr algn="ctr"/>
            <a:r>
              <a:rPr lang="ro-RO" dirty="0" smtClean="0">
                <a:solidFill>
                  <a:schemeClr val="tx1"/>
                </a:solidFill>
              </a:rPr>
              <a:t>*adresa</a:t>
            </a:r>
          </a:p>
          <a:p>
            <a:pPr algn="ctr"/>
            <a:r>
              <a:rPr lang="ro-RO" dirty="0" smtClean="0">
                <a:solidFill>
                  <a:schemeClr val="tx1"/>
                </a:solidFill>
              </a:rPr>
              <a:t>otelefon</a:t>
            </a:r>
            <a:endParaRPr lang="ro-RO" dirty="0">
              <a:solidFill>
                <a:schemeClr val="tx1"/>
              </a:solidFill>
            </a:endParaRPr>
          </a:p>
          <a:p>
            <a:pPr algn="ctr"/>
            <a:endParaRPr lang="ro-RO" dirty="0">
              <a:solidFill>
                <a:schemeClr val="tx1"/>
              </a:solidFill>
            </a:endParaRPr>
          </a:p>
        </p:txBody>
      </p:sp>
      <p:sp>
        <p:nvSpPr>
          <p:cNvPr id="6" name="Rounded Rectangle 5"/>
          <p:cNvSpPr/>
          <p:nvPr/>
        </p:nvSpPr>
        <p:spPr>
          <a:xfrm>
            <a:off x="6084168" y="1700808"/>
            <a:ext cx="2304256"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REVISTA</a:t>
            </a:r>
          </a:p>
          <a:p>
            <a:pPr algn="ctr"/>
            <a:r>
              <a:rPr lang="ro-RO" dirty="0" smtClean="0">
                <a:solidFill>
                  <a:schemeClr val="tx1"/>
                </a:solidFill>
              </a:rPr>
              <a:t>#isbn</a:t>
            </a:r>
          </a:p>
          <a:p>
            <a:pPr algn="ctr"/>
            <a:r>
              <a:rPr lang="ro-RO" dirty="0" smtClean="0">
                <a:solidFill>
                  <a:schemeClr val="tx1"/>
                </a:solidFill>
              </a:rPr>
              <a:t>*titlu</a:t>
            </a:r>
          </a:p>
          <a:p>
            <a:pPr algn="ctr"/>
            <a:r>
              <a:rPr lang="ro-RO" dirty="0" smtClean="0">
                <a:solidFill>
                  <a:schemeClr val="tx1"/>
                </a:solidFill>
              </a:rPr>
              <a:t>*număr_volum</a:t>
            </a:r>
          </a:p>
          <a:p>
            <a:pPr algn="ctr"/>
            <a:r>
              <a:rPr lang="ro-RO" dirty="0" smtClean="0">
                <a:solidFill>
                  <a:schemeClr val="tx1"/>
                </a:solidFill>
              </a:rPr>
              <a:t>* data_apariţiei</a:t>
            </a:r>
            <a:endParaRPr lang="ro-RO" dirty="0">
              <a:solidFill>
                <a:schemeClr val="tx1"/>
              </a:solidFill>
            </a:endParaRPr>
          </a:p>
          <a:p>
            <a:pPr algn="ctr"/>
            <a:endParaRPr lang="ro-RO" dirty="0">
              <a:solidFill>
                <a:schemeClr val="tx1"/>
              </a:solidFill>
            </a:endParaRPr>
          </a:p>
        </p:txBody>
      </p:sp>
      <p:sp>
        <p:nvSpPr>
          <p:cNvPr id="7" name="Rounded Rectangle 6"/>
          <p:cNvSpPr/>
          <p:nvPr/>
        </p:nvSpPr>
        <p:spPr>
          <a:xfrm>
            <a:off x="3491880" y="4289963"/>
            <a:ext cx="2304256" cy="18033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ABONAMENT</a:t>
            </a:r>
          </a:p>
          <a:p>
            <a:pPr algn="ctr"/>
            <a:r>
              <a:rPr lang="ro-RO" dirty="0" smtClean="0">
                <a:solidFill>
                  <a:schemeClr val="tx1"/>
                </a:solidFill>
              </a:rPr>
              <a:t>#cod_abonament</a:t>
            </a:r>
          </a:p>
          <a:p>
            <a:pPr algn="ctr"/>
            <a:r>
              <a:rPr lang="ro-RO" dirty="0" smtClean="0">
                <a:solidFill>
                  <a:schemeClr val="tx1"/>
                </a:solidFill>
              </a:rPr>
              <a:t>*data_de_început</a:t>
            </a:r>
          </a:p>
          <a:p>
            <a:pPr algn="ctr"/>
            <a:r>
              <a:rPr lang="ro-RO" dirty="0" smtClean="0">
                <a:solidFill>
                  <a:schemeClr val="tx1"/>
                </a:solidFill>
              </a:rPr>
              <a:t>* data_finală</a:t>
            </a:r>
            <a:endParaRPr lang="ro-RO" dirty="0">
              <a:solidFill>
                <a:schemeClr val="tx1"/>
              </a:solidFill>
            </a:endParaRPr>
          </a:p>
          <a:p>
            <a:pPr algn="ctr"/>
            <a:endParaRPr lang="ro-RO" dirty="0">
              <a:solidFill>
                <a:schemeClr val="tx1"/>
              </a:solidFill>
            </a:endParaRPr>
          </a:p>
        </p:txBody>
      </p:sp>
      <p:cxnSp>
        <p:nvCxnSpPr>
          <p:cNvPr id="16" name="Straight Connector 15"/>
          <p:cNvCxnSpPr/>
          <p:nvPr/>
        </p:nvCxnSpPr>
        <p:spPr>
          <a:xfrm flipH="1">
            <a:off x="3851920" y="3789040"/>
            <a:ext cx="360040" cy="500923"/>
          </a:xfrm>
          <a:prstGeom prst="line">
            <a:avLst/>
          </a:prstGeom>
        </p:spPr>
        <p:style>
          <a:lnRef idx="2">
            <a:schemeClr val="dk1"/>
          </a:lnRef>
          <a:fillRef idx="0">
            <a:schemeClr val="dk1"/>
          </a:fillRef>
          <a:effectRef idx="1">
            <a:schemeClr val="dk1"/>
          </a:effectRef>
          <a:fontRef idx="minor">
            <a:schemeClr val="tx1"/>
          </a:fontRef>
        </p:style>
      </p:cxnSp>
      <p:cxnSp>
        <p:nvCxnSpPr>
          <p:cNvPr id="17" name="Straight Connector 16"/>
          <p:cNvCxnSpPr/>
          <p:nvPr/>
        </p:nvCxnSpPr>
        <p:spPr>
          <a:xfrm flipH="1" flipV="1">
            <a:off x="4211960" y="3789041"/>
            <a:ext cx="360040" cy="500922"/>
          </a:xfrm>
          <a:prstGeom prst="line">
            <a:avLst/>
          </a:prstGeom>
        </p:spPr>
        <p:style>
          <a:lnRef idx="2">
            <a:schemeClr val="dk1"/>
          </a:lnRef>
          <a:fillRef idx="0">
            <a:schemeClr val="dk1"/>
          </a:fillRef>
          <a:effectRef idx="1">
            <a:schemeClr val="dk1"/>
          </a:effectRef>
          <a:fontRef idx="minor">
            <a:schemeClr val="tx1"/>
          </a:fontRef>
        </p:style>
      </p:cxnSp>
      <p:cxnSp>
        <p:nvCxnSpPr>
          <p:cNvPr id="18" name="Straight Connector 17"/>
          <p:cNvCxnSpPr/>
          <p:nvPr/>
        </p:nvCxnSpPr>
        <p:spPr>
          <a:xfrm flipH="1">
            <a:off x="4716016" y="3789040"/>
            <a:ext cx="360040" cy="500923"/>
          </a:xfrm>
          <a:prstGeom prst="line">
            <a:avLst/>
          </a:prstGeom>
        </p:spPr>
        <p:style>
          <a:lnRef idx="2">
            <a:schemeClr val="dk1"/>
          </a:lnRef>
          <a:fillRef idx="0">
            <a:schemeClr val="dk1"/>
          </a:fillRef>
          <a:effectRef idx="1">
            <a:schemeClr val="dk1"/>
          </a:effectRef>
          <a:fontRef idx="minor">
            <a:schemeClr val="tx1"/>
          </a:fontRef>
        </p:style>
      </p:cxnSp>
      <p:sp>
        <p:nvSpPr>
          <p:cNvPr id="24" name="TextBox 23"/>
          <p:cNvSpPr txBox="1"/>
          <p:nvPr/>
        </p:nvSpPr>
        <p:spPr>
          <a:xfrm>
            <a:off x="3088860" y="2258973"/>
            <a:ext cx="1656184" cy="338554"/>
          </a:xfrm>
          <a:prstGeom prst="rect">
            <a:avLst/>
          </a:prstGeom>
          <a:noFill/>
        </p:spPr>
        <p:txBody>
          <a:bodyPr wrap="square" rtlCol="0">
            <a:spAutoFit/>
          </a:bodyPr>
          <a:lstStyle/>
          <a:p>
            <a:r>
              <a:rPr lang="ro-RO" sz="1600" b="1" dirty="0" smtClean="0"/>
              <a:t>semnează</a:t>
            </a:r>
            <a:endParaRPr lang="en-GB" sz="1600" b="1" dirty="0"/>
          </a:p>
        </p:txBody>
      </p:sp>
      <p:sp>
        <p:nvSpPr>
          <p:cNvPr id="25" name="TextBox 24"/>
          <p:cNvSpPr txBox="1"/>
          <p:nvPr/>
        </p:nvSpPr>
        <p:spPr>
          <a:xfrm>
            <a:off x="2771800" y="3789041"/>
            <a:ext cx="1656184" cy="338554"/>
          </a:xfrm>
          <a:prstGeom prst="rect">
            <a:avLst/>
          </a:prstGeom>
          <a:noFill/>
        </p:spPr>
        <p:txBody>
          <a:bodyPr wrap="square" rtlCol="0">
            <a:spAutoFit/>
          </a:bodyPr>
          <a:lstStyle/>
          <a:p>
            <a:r>
              <a:rPr lang="ro-RO" sz="1600" b="1" dirty="0" smtClean="0"/>
              <a:t>semnat de</a:t>
            </a:r>
            <a:endParaRPr lang="en-GB" sz="1600" b="1" dirty="0"/>
          </a:p>
        </p:txBody>
      </p:sp>
      <p:sp>
        <p:nvSpPr>
          <p:cNvPr id="26" name="TextBox 25"/>
          <p:cNvSpPr txBox="1"/>
          <p:nvPr/>
        </p:nvSpPr>
        <p:spPr>
          <a:xfrm>
            <a:off x="5076056" y="2242096"/>
            <a:ext cx="1656184" cy="338554"/>
          </a:xfrm>
          <a:prstGeom prst="rect">
            <a:avLst/>
          </a:prstGeom>
          <a:noFill/>
        </p:spPr>
        <p:txBody>
          <a:bodyPr wrap="square" rtlCol="0">
            <a:spAutoFit/>
          </a:bodyPr>
          <a:lstStyle/>
          <a:p>
            <a:r>
              <a:rPr lang="ro-RO" sz="1600" b="1" dirty="0" smtClean="0"/>
              <a:t>apare </a:t>
            </a:r>
            <a:endParaRPr lang="en-GB" sz="1600" b="1" dirty="0"/>
          </a:p>
        </p:txBody>
      </p:sp>
      <p:sp>
        <p:nvSpPr>
          <p:cNvPr id="27" name="TextBox 26"/>
          <p:cNvSpPr txBox="1"/>
          <p:nvPr/>
        </p:nvSpPr>
        <p:spPr>
          <a:xfrm>
            <a:off x="5292080" y="3789040"/>
            <a:ext cx="1656184" cy="338554"/>
          </a:xfrm>
          <a:prstGeom prst="rect">
            <a:avLst/>
          </a:prstGeom>
          <a:noFill/>
        </p:spPr>
        <p:txBody>
          <a:bodyPr wrap="square" rtlCol="0">
            <a:spAutoFit/>
          </a:bodyPr>
          <a:lstStyle/>
          <a:p>
            <a:r>
              <a:rPr lang="ro-RO" sz="1600" b="1" dirty="0" smtClean="0"/>
              <a:t>pentru </a:t>
            </a:r>
            <a:endParaRPr lang="en-GB" sz="1600" b="1" dirty="0"/>
          </a:p>
        </p:txBody>
      </p:sp>
      <p:grpSp>
        <p:nvGrpSpPr>
          <p:cNvPr id="30" name="Group 29"/>
          <p:cNvGrpSpPr/>
          <p:nvPr/>
        </p:nvGrpSpPr>
        <p:grpSpPr>
          <a:xfrm>
            <a:off x="3131840" y="2636912"/>
            <a:ext cx="1080120" cy="1653051"/>
            <a:chOff x="3131840" y="2636912"/>
            <a:chExt cx="1080120" cy="1653051"/>
          </a:xfrm>
        </p:grpSpPr>
        <p:cxnSp>
          <p:nvCxnSpPr>
            <p:cNvPr id="5" name="Elbow Connector 4"/>
            <p:cNvCxnSpPr>
              <a:stCxn id="4" idx="3"/>
            </p:cNvCxnSpPr>
            <p:nvPr/>
          </p:nvCxnSpPr>
          <p:spPr>
            <a:xfrm>
              <a:off x="3131840" y="2636912"/>
              <a:ext cx="1080120" cy="1653051"/>
            </a:xfrm>
            <a:prstGeom prst="bentConnector2">
              <a:avLst/>
            </a:prstGeom>
            <a:ln>
              <a:prstDash val="dash"/>
            </a:ln>
          </p:spPr>
          <p:style>
            <a:lnRef idx="2">
              <a:schemeClr val="dk1"/>
            </a:lnRef>
            <a:fillRef idx="0">
              <a:schemeClr val="dk1"/>
            </a:fillRef>
            <a:effectRef idx="1">
              <a:schemeClr val="dk1"/>
            </a:effectRef>
            <a:fontRef idx="minor">
              <a:schemeClr val="tx1"/>
            </a:fontRef>
          </p:style>
        </p:cxnSp>
        <p:cxnSp>
          <p:nvCxnSpPr>
            <p:cNvPr id="29" name="Straight Connector 28"/>
            <p:cNvCxnSpPr/>
            <p:nvPr/>
          </p:nvCxnSpPr>
          <p:spPr>
            <a:xfrm>
              <a:off x="4211960" y="2672916"/>
              <a:ext cx="0" cy="1617047"/>
            </a:xfrm>
            <a:prstGeom prst="line">
              <a:avLst/>
            </a:prstGeom>
          </p:spPr>
          <p:style>
            <a:lnRef idx="3">
              <a:schemeClr val="dk1"/>
            </a:lnRef>
            <a:fillRef idx="0">
              <a:schemeClr val="dk1"/>
            </a:fillRef>
            <a:effectRef idx="2">
              <a:schemeClr val="dk1"/>
            </a:effectRef>
            <a:fontRef idx="minor">
              <a:schemeClr val="tx1"/>
            </a:fontRef>
          </p:style>
        </p:cxnSp>
      </p:grpSp>
    </p:spTree>
    <p:extLst>
      <p:ext uri="{BB962C8B-B14F-4D97-AF65-F5344CB8AC3E}">
        <p14:creationId xmlns:p14="http://schemas.microsoft.com/office/powerpoint/2010/main" val="3381014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600200"/>
            <a:ext cx="8784976" cy="4525963"/>
          </a:xfrm>
        </p:spPr>
        <p:txBody>
          <a:bodyPr/>
          <a:lstStyle/>
          <a:p>
            <a:r>
              <a:rPr lang="ro-RO" sz="2800" b="1" dirty="0" smtClean="0">
                <a:solidFill>
                  <a:srgbClr val="C00000"/>
                </a:solidFill>
              </a:rPr>
              <a:t>(PASUL 3)</a:t>
            </a:r>
            <a:r>
              <a:rPr lang="ro-RO" sz="2800" dirty="0" smtClean="0"/>
              <a:t> Stabilirea identificatorului unic UID pentru entitatea de intersecţie: dacă entitatea de intersecţie nu are un identificator unic propriu, atunci acesta se poate forma din identificatorii unici ai entităţilor iniţiale la care putem adăuga atribute ale entităţii de intersecţie.</a:t>
            </a:r>
          </a:p>
          <a:p>
            <a:r>
              <a:rPr lang="ro-RO" sz="2800" dirty="0" smtClean="0"/>
              <a:t>Faptul că identificatorul unic al entităţii de intersecţie preia UID din altă entitate cu care este legată este reprezentat grafic prin bararea relaţiei respective, înspre partea care preia UID-ul celeilalte entităţi.</a:t>
            </a:r>
            <a:endParaRPr lang="en-GB" sz="2800" dirty="0"/>
          </a:p>
        </p:txBody>
      </p:sp>
      <p:sp>
        <p:nvSpPr>
          <p:cNvPr id="4" name="Title 1"/>
          <p:cNvSpPr>
            <a:spLocks noGrp="1"/>
          </p:cNvSpPr>
          <p:nvPr>
            <p:ph type="title"/>
          </p:nvPr>
        </p:nvSpPr>
        <p:spPr>
          <a:xfrm>
            <a:off x="457200" y="116632"/>
            <a:ext cx="8229600" cy="1143000"/>
          </a:xfrm>
        </p:spPr>
        <p:txBody>
          <a:bodyPr/>
          <a:lstStyle/>
          <a:p>
            <a:r>
              <a:rPr lang="ro-RO" sz="4000" dirty="0" smtClean="0"/>
              <a:t>Rezolvarea relaţiei many to many</a:t>
            </a:r>
            <a:endParaRPr lang="en-GB" sz="4000" dirty="0"/>
          </a:p>
        </p:txBody>
      </p:sp>
    </p:spTree>
    <p:extLst>
      <p:ext uri="{BB962C8B-B14F-4D97-AF65-F5344CB8AC3E}">
        <p14:creationId xmlns:p14="http://schemas.microsoft.com/office/powerpoint/2010/main" val="23571910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5076056" y="2636912"/>
            <a:ext cx="1152128" cy="1653051"/>
            <a:chOff x="5076056" y="2636912"/>
            <a:chExt cx="1152128" cy="1653051"/>
          </a:xfrm>
        </p:grpSpPr>
        <p:cxnSp>
          <p:nvCxnSpPr>
            <p:cNvPr id="12" name="Elbow Connector 11"/>
            <p:cNvCxnSpPr/>
            <p:nvPr/>
          </p:nvCxnSpPr>
          <p:spPr>
            <a:xfrm rot="10800000" flipV="1">
              <a:off x="5076056" y="2636912"/>
              <a:ext cx="1152128" cy="1617047"/>
            </a:xfrm>
            <a:prstGeom prst="bentConnector2">
              <a:avLst/>
            </a:prstGeom>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flipH="1" flipV="1">
              <a:off x="5076056" y="3789040"/>
              <a:ext cx="360040" cy="500923"/>
            </a:xfrm>
            <a:prstGeom prst="line">
              <a:avLst/>
            </a:prstGeom>
          </p:spPr>
          <p:style>
            <a:lnRef idx="2">
              <a:schemeClr val="dk1"/>
            </a:lnRef>
            <a:fillRef idx="0">
              <a:schemeClr val="dk1"/>
            </a:fillRef>
            <a:effectRef idx="1">
              <a:schemeClr val="dk1"/>
            </a:effectRef>
            <a:fontRef idx="minor">
              <a:schemeClr val="tx1"/>
            </a:fontRef>
          </p:style>
        </p:cxnSp>
      </p:grpSp>
      <p:sp>
        <p:nvSpPr>
          <p:cNvPr id="2" name="Title 1"/>
          <p:cNvSpPr>
            <a:spLocks noGrp="1"/>
          </p:cNvSpPr>
          <p:nvPr>
            <p:ph type="title"/>
          </p:nvPr>
        </p:nvSpPr>
        <p:spPr>
          <a:xfrm>
            <a:off x="457200" y="116632"/>
            <a:ext cx="8229600" cy="1143000"/>
          </a:xfrm>
        </p:spPr>
        <p:txBody>
          <a:bodyPr/>
          <a:lstStyle/>
          <a:p>
            <a:r>
              <a:rPr lang="ro-RO" sz="4000" dirty="0" smtClean="0"/>
              <a:t>Rezolvarea relaţiei many to many</a:t>
            </a:r>
            <a:endParaRPr lang="en-GB" sz="4000" dirty="0"/>
          </a:p>
        </p:txBody>
      </p:sp>
      <p:sp>
        <p:nvSpPr>
          <p:cNvPr id="4" name="Rounded Rectangle 3"/>
          <p:cNvSpPr/>
          <p:nvPr/>
        </p:nvSpPr>
        <p:spPr>
          <a:xfrm>
            <a:off x="899592" y="1628800"/>
            <a:ext cx="2232248" cy="20162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PERSOANA</a:t>
            </a:r>
          </a:p>
          <a:p>
            <a:pPr algn="ctr"/>
            <a:r>
              <a:rPr lang="ro-RO" dirty="0" smtClean="0">
                <a:solidFill>
                  <a:schemeClr val="tx1"/>
                </a:solidFill>
              </a:rPr>
              <a:t>#cnp</a:t>
            </a:r>
          </a:p>
          <a:p>
            <a:pPr algn="ctr"/>
            <a:r>
              <a:rPr lang="ro-RO" dirty="0" smtClean="0">
                <a:solidFill>
                  <a:schemeClr val="tx1"/>
                </a:solidFill>
              </a:rPr>
              <a:t>*nume</a:t>
            </a:r>
          </a:p>
          <a:p>
            <a:pPr algn="ctr"/>
            <a:r>
              <a:rPr lang="ro-RO" dirty="0" smtClean="0">
                <a:solidFill>
                  <a:schemeClr val="tx1"/>
                </a:solidFill>
              </a:rPr>
              <a:t>*adresa</a:t>
            </a:r>
          </a:p>
          <a:p>
            <a:pPr algn="ctr"/>
            <a:r>
              <a:rPr lang="ro-RO" dirty="0" smtClean="0">
                <a:solidFill>
                  <a:schemeClr val="tx1"/>
                </a:solidFill>
              </a:rPr>
              <a:t>otelefon</a:t>
            </a:r>
            <a:endParaRPr lang="ro-RO" dirty="0">
              <a:solidFill>
                <a:schemeClr val="tx1"/>
              </a:solidFill>
            </a:endParaRPr>
          </a:p>
          <a:p>
            <a:pPr algn="ctr"/>
            <a:endParaRPr lang="ro-RO" dirty="0">
              <a:solidFill>
                <a:schemeClr val="tx1"/>
              </a:solidFill>
            </a:endParaRPr>
          </a:p>
        </p:txBody>
      </p:sp>
      <p:sp>
        <p:nvSpPr>
          <p:cNvPr id="6" name="Rounded Rectangle 5"/>
          <p:cNvSpPr/>
          <p:nvPr/>
        </p:nvSpPr>
        <p:spPr>
          <a:xfrm>
            <a:off x="6084168" y="1700808"/>
            <a:ext cx="2304256"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REVISTA</a:t>
            </a:r>
          </a:p>
          <a:p>
            <a:pPr algn="ctr"/>
            <a:r>
              <a:rPr lang="ro-RO" dirty="0" smtClean="0">
                <a:solidFill>
                  <a:schemeClr val="tx1"/>
                </a:solidFill>
              </a:rPr>
              <a:t>#isbn</a:t>
            </a:r>
          </a:p>
          <a:p>
            <a:pPr algn="ctr"/>
            <a:r>
              <a:rPr lang="ro-RO" dirty="0" smtClean="0">
                <a:solidFill>
                  <a:schemeClr val="tx1"/>
                </a:solidFill>
              </a:rPr>
              <a:t>*titlu</a:t>
            </a:r>
          </a:p>
          <a:p>
            <a:pPr algn="ctr"/>
            <a:r>
              <a:rPr lang="ro-RO" dirty="0" smtClean="0">
                <a:solidFill>
                  <a:schemeClr val="tx1"/>
                </a:solidFill>
              </a:rPr>
              <a:t>*număr_volum</a:t>
            </a:r>
          </a:p>
          <a:p>
            <a:pPr algn="ctr"/>
            <a:r>
              <a:rPr lang="ro-RO" dirty="0" smtClean="0">
                <a:solidFill>
                  <a:schemeClr val="tx1"/>
                </a:solidFill>
              </a:rPr>
              <a:t>* data_apariţiei</a:t>
            </a:r>
            <a:endParaRPr lang="ro-RO" dirty="0">
              <a:solidFill>
                <a:schemeClr val="tx1"/>
              </a:solidFill>
            </a:endParaRPr>
          </a:p>
          <a:p>
            <a:pPr algn="ctr"/>
            <a:endParaRPr lang="ro-RO" dirty="0">
              <a:solidFill>
                <a:schemeClr val="tx1"/>
              </a:solidFill>
            </a:endParaRPr>
          </a:p>
        </p:txBody>
      </p:sp>
      <p:sp>
        <p:nvSpPr>
          <p:cNvPr id="7" name="Rounded Rectangle 6"/>
          <p:cNvSpPr/>
          <p:nvPr/>
        </p:nvSpPr>
        <p:spPr>
          <a:xfrm>
            <a:off x="3491880" y="4289963"/>
            <a:ext cx="2304256" cy="18033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ABONAMENT</a:t>
            </a:r>
          </a:p>
          <a:p>
            <a:pPr algn="ctr"/>
            <a:r>
              <a:rPr lang="ro-RO" dirty="0" smtClean="0">
                <a:solidFill>
                  <a:schemeClr val="tx1"/>
                </a:solidFill>
              </a:rPr>
              <a:t>#cod_abonament</a:t>
            </a:r>
          </a:p>
          <a:p>
            <a:pPr algn="ctr"/>
            <a:r>
              <a:rPr lang="ro-RO" dirty="0" smtClean="0">
                <a:solidFill>
                  <a:schemeClr val="tx1"/>
                </a:solidFill>
              </a:rPr>
              <a:t>*data_de_început</a:t>
            </a:r>
          </a:p>
          <a:p>
            <a:pPr algn="ctr"/>
            <a:r>
              <a:rPr lang="ro-RO" dirty="0" smtClean="0">
                <a:solidFill>
                  <a:schemeClr val="tx1"/>
                </a:solidFill>
              </a:rPr>
              <a:t>* data_finală</a:t>
            </a:r>
            <a:endParaRPr lang="ro-RO" dirty="0">
              <a:solidFill>
                <a:schemeClr val="tx1"/>
              </a:solidFill>
            </a:endParaRPr>
          </a:p>
          <a:p>
            <a:pPr algn="ctr"/>
            <a:endParaRPr lang="ro-RO" dirty="0">
              <a:solidFill>
                <a:schemeClr val="tx1"/>
              </a:solidFill>
            </a:endParaRPr>
          </a:p>
        </p:txBody>
      </p:sp>
      <p:cxnSp>
        <p:nvCxnSpPr>
          <p:cNvPr id="16" name="Straight Connector 15"/>
          <p:cNvCxnSpPr/>
          <p:nvPr/>
        </p:nvCxnSpPr>
        <p:spPr>
          <a:xfrm flipH="1">
            <a:off x="3851920" y="3789040"/>
            <a:ext cx="360040" cy="500923"/>
          </a:xfrm>
          <a:prstGeom prst="line">
            <a:avLst/>
          </a:prstGeom>
        </p:spPr>
        <p:style>
          <a:lnRef idx="2">
            <a:schemeClr val="dk1"/>
          </a:lnRef>
          <a:fillRef idx="0">
            <a:schemeClr val="dk1"/>
          </a:fillRef>
          <a:effectRef idx="1">
            <a:schemeClr val="dk1"/>
          </a:effectRef>
          <a:fontRef idx="minor">
            <a:schemeClr val="tx1"/>
          </a:fontRef>
        </p:style>
      </p:cxnSp>
      <p:cxnSp>
        <p:nvCxnSpPr>
          <p:cNvPr id="17" name="Straight Connector 16"/>
          <p:cNvCxnSpPr/>
          <p:nvPr/>
        </p:nvCxnSpPr>
        <p:spPr>
          <a:xfrm flipH="1" flipV="1">
            <a:off x="4211960" y="3789041"/>
            <a:ext cx="360040" cy="500922"/>
          </a:xfrm>
          <a:prstGeom prst="line">
            <a:avLst/>
          </a:prstGeom>
        </p:spPr>
        <p:style>
          <a:lnRef idx="2">
            <a:schemeClr val="dk1"/>
          </a:lnRef>
          <a:fillRef idx="0">
            <a:schemeClr val="dk1"/>
          </a:fillRef>
          <a:effectRef idx="1">
            <a:schemeClr val="dk1"/>
          </a:effectRef>
          <a:fontRef idx="minor">
            <a:schemeClr val="tx1"/>
          </a:fontRef>
        </p:style>
      </p:cxnSp>
      <p:cxnSp>
        <p:nvCxnSpPr>
          <p:cNvPr id="18" name="Straight Connector 17"/>
          <p:cNvCxnSpPr/>
          <p:nvPr/>
        </p:nvCxnSpPr>
        <p:spPr>
          <a:xfrm flipH="1">
            <a:off x="4716016" y="3789040"/>
            <a:ext cx="360040" cy="500923"/>
          </a:xfrm>
          <a:prstGeom prst="line">
            <a:avLst/>
          </a:prstGeom>
        </p:spPr>
        <p:style>
          <a:lnRef idx="2">
            <a:schemeClr val="dk1"/>
          </a:lnRef>
          <a:fillRef idx="0">
            <a:schemeClr val="dk1"/>
          </a:fillRef>
          <a:effectRef idx="1">
            <a:schemeClr val="dk1"/>
          </a:effectRef>
          <a:fontRef idx="minor">
            <a:schemeClr val="tx1"/>
          </a:fontRef>
        </p:style>
      </p:cxnSp>
      <p:sp>
        <p:nvSpPr>
          <p:cNvPr id="24" name="TextBox 23"/>
          <p:cNvSpPr txBox="1"/>
          <p:nvPr/>
        </p:nvSpPr>
        <p:spPr>
          <a:xfrm>
            <a:off x="3088860" y="2258973"/>
            <a:ext cx="1656184" cy="338554"/>
          </a:xfrm>
          <a:prstGeom prst="rect">
            <a:avLst/>
          </a:prstGeom>
          <a:noFill/>
        </p:spPr>
        <p:txBody>
          <a:bodyPr wrap="square" rtlCol="0">
            <a:spAutoFit/>
          </a:bodyPr>
          <a:lstStyle/>
          <a:p>
            <a:r>
              <a:rPr lang="ro-RO" sz="1600" b="1" dirty="0" smtClean="0"/>
              <a:t>semnează</a:t>
            </a:r>
            <a:endParaRPr lang="en-GB" sz="1600" b="1" dirty="0"/>
          </a:p>
        </p:txBody>
      </p:sp>
      <p:sp>
        <p:nvSpPr>
          <p:cNvPr id="25" name="TextBox 24"/>
          <p:cNvSpPr txBox="1"/>
          <p:nvPr/>
        </p:nvSpPr>
        <p:spPr>
          <a:xfrm>
            <a:off x="2771800" y="3789041"/>
            <a:ext cx="1656184" cy="338554"/>
          </a:xfrm>
          <a:prstGeom prst="rect">
            <a:avLst/>
          </a:prstGeom>
          <a:noFill/>
        </p:spPr>
        <p:txBody>
          <a:bodyPr wrap="square" rtlCol="0">
            <a:spAutoFit/>
          </a:bodyPr>
          <a:lstStyle/>
          <a:p>
            <a:r>
              <a:rPr lang="ro-RO" sz="1600" b="1" dirty="0" smtClean="0"/>
              <a:t>semnat de</a:t>
            </a:r>
            <a:endParaRPr lang="en-GB" sz="1600" b="1" dirty="0"/>
          </a:p>
        </p:txBody>
      </p:sp>
      <p:sp>
        <p:nvSpPr>
          <p:cNvPr id="26" name="TextBox 25"/>
          <p:cNvSpPr txBox="1"/>
          <p:nvPr/>
        </p:nvSpPr>
        <p:spPr>
          <a:xfrm>
            <a:off x="5076056" y="2242096"/>
            <a:ext cx="1656184" cy="338554"/>
          </a:xfrm>
          <a:prstGeom prst="rect">
            <a:avLst/>
          </a:prstGeom>
          <a:noFill/>
        </p:spPr>
        <p:txBody>
          <a:bodyPr wrap="square" rtlCol="0">
            <a:spAutoFit/>
          </a:bodyPr>
          <a:lstStyle/>
          <a:p>
            <a:r>
              <a:rPr lang="ro-RO" sz="1600" b="1" dirty="0" smtClean="0"/>
              <a:t>apare </a:t>
            </a:r>
            <a:endParaRPr lang="en-GB" sz="1600" b="1" dirty="0"/>
          </a:p>
        </p:txBody>
      </p:sp>
      <p:sp>
        <p:nvSpPr>
          <p:cNvPr id="27" name="TextBox 26"/>
          <p:cNvSpPr txBox="1"/>
          <p:nvPr/>
        </p:nvSpPr>
        <p:spPr>
          <a:xfrm>
            <a:off x="5292080" y="3789040"/>
            <a:ext cx="1656184" cy="338554"/>
          </a:xfrm>
          <a:prstGeom prst="rect">
            <a:avLst/>
          </a:prstGeom>
          <a:noFill/>
        </p:spPr>
        <p:txBody>
          <a:bodyPr wrap="square" rtlCol="0">
            <a:spAutoFit/>
          </a:bodyPr>
          <a:lstStyle/>
          <a:p>
            <a:r>
              <a:rPr lang="ro-RO" sz="1600" b="1" dirty="0" smtClean="0"/>
              <a:t>pentru </a:t>
            </a:r>
            <a:endParaRPr lang="en-GB" sz="1600" b="1" dirty="0"/>
          </a:p>
        </p:txBody>
      </p:sp>
      <p:grpSp>
        <p:nvGrpSpPr>
          <p:cNvPr id="30" name="Group 29"/>
          <p:cNvGrpSpPr/>
          <p:nvPr/>
        </p:nvGrpSpPr>
        <p:grpSpPr>
          <a:xfrm>
            <a:off x="3131840" y="2636912"/>
            <a:ext cx="1080120" cy="1653051"/>
            <a:chOff x="3131840" y="2636912"/>
            <a:chExt cx="1080120" cy="1653051"/>
          </a:xfrm>
        </p:grpSpPr>
        <p:cxnSp>
          <p:nvCxnSpPr>
            <p:cNvPr id="5" name="Elbow Connector 4"/>
            <p:cNvCxnSpPr>
              <a:stCxn id="4" idx="3"/>
            </p:cNvCxnSpPr>
            <p:nvPr/>
          </p:nvCxnSpPr>
          <p:spPr>
            <a:xfrm>
              <a:off x="3131840" y="2636912"/>
              <a:ext cx="1080120" cy="1653051"/>
            </a:xfrm>
            <a:prstGeom prst="bentConnector2">
              <a:avLst/>
            </a:prstGeom>
            <a:ln>
              <a:prstDash val="dash"/>
            </a:ln>
          </p:spPr>
          <p:style>
            <a:lnRef idx="2">
              <a:schemeClr val="dk1"/>
            </a:lnRef>
            <a:fillRef idx="0">
              <a:schemeClr val="dk1"/>
            </a:fillRef>
            <a:effectRef idx="1">
              <a:schemeClr val="dk1"/>
            </a:effectRef>
            <a:fontRef idx="minor">
              <a:schemeClr val="tx1"/>
            </a:fontRef>
          </p:style>
        </p:cxnSp>
        <p:cxnSp>
          <p:nvCxnSpPr>
            <p:cNvPr id="29" name="Straight Connector 28"/>
            <p:cNvCxnSpPr/>
            <p:nvPr/>
          </p:nvCxnSpPr>
          <p:spPr>
            <a:xfrm>
              <a:off x="4211960" y="2672916"/>
              <a:ext cx="0" cy="1617047"/>
            </a:xfrm>
            <a:prstGeom prst="line">
              <a:avLst/>
            </a:prstGeom>
          </p:spPr>
          <p:style>
            <a:lnRef idx="3">
              <a:schemeClr val="dk1"/>
            </a:lnRef>
            <a:fillRef idx="0">
              <a:schemeClr val="dk1"/>
            </a:fillRef>
            <a:effectRef idx="2">
              <a:schemeClr val="dk1"/>
            </a:effectRef>
            <a:fontRef idx="minor">
              <a:schemeClr val="tx1"/>
            </a:fontRef>
          </p:style>
        </p:cxnSp>
      </p:grpSp>
      <p:cxnSp>
        <p:nvCxnSpPr>
          <p:cNvPr id="8" name="Straight Connector 7"/>
          <p:cNvCxnSpPr/>
          <p:nvPr/>
        </p:nvCxnSpPr>
        <p:spPr>
          <a:xfrm>
            <a:off x="3911101" y="3645024"/>
            <a:ext cx="596991" cy="0"/>
          </a:xfrm>
          <a:prstGeom prst="line">
            <a:avLst/>
          </a:prstGeom>
        </p:spPr>
        <p:style>
          <a:lnRef idx="2">
            <a:schemeClr val="dk1"/>
          </a:lnRef>
          <a:fillRef idx="0">
            <a:schemeClr val="dk1"/>
          </a:fillRef>
          <a:effectRef idx="1">
            <a:schemeClr val="dk1"/>
          </a:effectRef>
          <a:fontRef idx="minor">
            <a:schemeClr val="tx1"/>
          </a:fontRef>
        </p:style>
      </p:cxnSp>
      <p:cxnSp>
        <p:nvCxnSpPr>
          <p:cNvPr id="22" name="Straight Connector 21"/>
          <p:cNvCxnSpPr/>
          <p:nvPr/>
        </p:nvCxnSpPr>
        <p:spPr>
          <a:xfrm>
            <a:off x="4846080" y="3645024"/>
            <a:ext cx="504056"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26704584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6132" name="Picture 4" descr="http://payload193.cargocollective.com/1/1/60195/6175946/Vladimir%20Kush%20%20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7219"/>
            <a:ext cx="9144000" cy="72999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81476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468313" y="115888"/>
            <a:ext cx="8229600" cy="1143000"/>
          </a:xfrm>
        </p:spPr>
        <p:txBody>
          <a:bodyPr/>
          <a:lstStyle/>
          <a:p>
            <a:r>
              <a:rPr lang="ro-RO" altLang="en-US" dirty="0" smtClean="0">
                <a:solidFill>
                  <a:schemeClr val="tx1"/>
                </a:solidFill>
              </a:rPr>
              <a:t>Scenariul</a:t>
            </a:r>
            <a:endParaRPr lang="en-US" altLang="en-US" dirty="0">
              <a:solidFill>
                <a:schemeClr val="tx1"/>
              </a:solidFill>
            </a:endParaRPr>
          </a:p>
        </p:txBody>
      </p:sp>
      <p:sp>
        <p:nvSpPr>
          <p:cNvPr id="172035" name="Rectangle 3"/>
          <p:cNvSpPr>
            <a:spLocks noGrp="1" noChangeArrowheads="1"/>
          </p:cNvSpPr>
          <p:nvPr>
            <p:ph type="body" idx="1"/>
          </p:nvPr>
        </p:nvSpPr>
        <p:spPr>
          <a:xfrm>
            <a:off x="457200" y="1268760"/>
            <a:ext cx="8229600" cy="4525963"/>
          </a:xfrm>
        </p:spPr>
        <p:txBody>
          <a:bodyPr/>
          <a:lstStyle/>
          <a:p>
            <a:pPr marL="0" indent="0">
              <a:buNone/>
            </a:pPr>
            <a:r>
              <a:rPr lang="ro-RO" altLang="en-US" dirty="0" smtClean="0"/>
              <a:t>Pentru a se abona la diverse reviste, persoanele doritoare trebuie să furnizeze numele, adresa şi un număr de telefon. Fiecare revistă este identificată prin titlul, numărul volumului şi data apariţiei. Abonaţii semnează pentru abonare un contract pe o anumită durată de timp precizată prin data de început a abonamentului şi data finală. Bineînţeles că o persoană se poate abona la mai multe reviste în acelaşi timp.</a:t>
            </a:r>
            <a:endParaRPr lang="en-US"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Instrucţiuni</a:t>
            </a:r>
            <a:endParaRPr lang="en-GB" dirty="0"/>
          </a:p>
        </p:txBody>
      </p:sp>
      <p:sp>
        <p:nvSpPr>
          <p:cNvPr id="3" name="Content Placeholder 2"/>
          <p:cNvSpPr>
            <a:spLocks noGrp="1"/>
          </p:cNvSpPr>
          <p:nvPr>
            <p:ph idx="1"/>
          </p:nvPr>
        </p:nvSpPr>
        <p:spPr/>
        <p:txBody>
          <a:bodyPr/>
          <a:lstStyle/>
          <a:p>
            <a:pPr marL="0" indent="0">
              <a:lnSpc>
                <a:spcPct val="115000"/>
              </a:lnSpc>
              <a:spcAft>
                <a:spcPts val="1000"/>
              </a:spcAft>
              <a:buNone/>
            </a:pPr>
            <a:r>
              <a:rPr lang="vi-VN" dirty="0">
                <a:solidFill>
                  <a:schemeClr val="tx1"/>
                </a:solidFill>
                <a:latin typeface="+mn-lt"/>
                <a:ea typeface="+mn-ea"/>
                <a:cs typeface="+mn-cs"/>
              </a:rPr>
              <a:t>- cu o linie continuă colorată subliniem numele </a:t>
            </a:r>
            <a:r>
              <a:rPr lang="vi-VN" u="sng" dirty="0">
                <a:solidFill>
                  <a:srgbClr val="000000"/>
                </a:solidFill>
                <a:highlight>
                  <a:srgbClr val="FFFF00"/>
                </a:highlight>
                <a:ea typeface="Times New Roman"/>
                <a:cs typeface="Times New Roman"/>
              </a:rPr>
              <a:t>entităţilor</a:t>
            </a:r>
            <a:r>
              <a:rPr lang="vi-VN" dirty="0" smtClean="0"/>
              <a:t/>
            </a:r>
            <a:br>
              <a:rPr lang="vi-VN" dirty="0" smtClean="0"/>
            </a:br>
            <a:r>
              <a:rPr lang="vi-VN" dirty="0">
                <a:solidFill>
                  <a:schemeClr val="tx1"/>
                </a:solidFill>
                <a:latin typeface="+mn-lt"/>
                <a:ea typeface="+mn-ea"/>
                <a:cs typeface="+mn-cs"/>
              </a:rPr>
              <a:t>- cu o linie întreruptă de aceeaşi </a:t>
            </a:r>
            <a:r>
              <a:rPr lang="vi-VN" dirty="0" smtClean="0">
                <a:solidFill>
                  <a:schemeClr val="tx1"/>
                </a:solidFill>
                <a:latin typeface="+mn-lt"/>
                <a:ea typeface="+mn-ea"/>
                <a:cs typeface="+mn-cs"/>
              </a:rPr>
              <a:t>culoare</a:t>
            </a:r>
            <a:r>
              <a:rPr lang="ro-RO" dirty="0" smtClean="0">
                <a:solidFill>
                  <a:schemeClr val="tx1"/>
                </a:solidFill>
                <a:latin typeface="+mn-lt"/>
                <a:ea typeface="+mn-ea"/>
                <a:cs typeface="+mn-cs"/>
              </a:rPr>
              <a:t> </a:t>
            </a:r>
            <a:r>
              <a:rPr lang="vi-VN" u="dash" dirty="0">
                <a:solidFill>
                  <a:srgbClr val="000000"/>
                </a:solidFill>
                <a:highlight>
                  <a:srgbClr val="FFFF00"/>
                </a:highlight>
                <a:ea typeface="Calibri"/>
                <a:cs typeface="Times New Roman"/>
              </a:rPr>
              <a:t>atributele </a:t>
            </a:r>
            <a:r>
              <a:rPr lang="vi-VN" u="dash" dirty="0" smtClean="0">
                <a:solidFill>
                  <a:srgbClr val="000000"/>
                </a:solidFill>
                <a:highlight>
                  <a:srgbClr val="FFFF00"/>
                </a:highlight>
                <a:ea typeface="Calibri"/>
                <a:cs typeface="Times New Roman"/>
              </a:rPr>
              <a:t>unei</a:t>
            </a:r>
            <a:r>
              <a:rPr lang="ro-RO" u="dash" dirty="0" smtClean="0">
                <a:solidFill>
                  <a:srgbClr val="000000"/>
                </a:solidFill>
                <a:highlight>
                  <a:srgbClr val="FFFF00"/>
                </a:highlight>
                <a:ea typeface="Calibri"/>
                <a:cs typeface="Times New Roman"/>
              </a:rPr>
              <a:t> e</a:t>
            </a:r>
            <a:r>
              <a:rPr lang="vi-VN" u="dash" dirty="0" smtClean="0">
                <a:solidFill>
                  <a:srgbClr val="000000"/>
                </a:solidFill>
                <a:highlight>
                  <a:srgbClr val="FFFF00"/>
                </a:highlight>
                <a:ea typeface="Calibri"/>
                <a:cs typeface="Times New Roman"/>
              </a:rPr>
              <a:t>ntităţi</a:t>
            </a:r>
            <a:endParaRPr lang="en-GB" sz="1100" dirty="0" smtClean="0">
              <a:effectLst/>
              <a:latin typeface="Calibri"/>
              <a:ea typeface="Calibri"/>
              <a:cs typeface="Times New Roman"/>
            </a:endParaRPr>
          </a:p>
          <a:p>
            <a:pPr marL="0" indent="0">
              <a:lnSpc>
                <a:spcPct val="115000"/>
              </a:lnSpc>
              <a:spcAft>
                <a:spcPts val="1000"/>
              </a:spcAft>
              <a:buNone/>
            </a:pPr>
            <a:r>
              <a:rPr lang="vi-VN" dirty="0" smtClean="0">
                <a:solidFill>
                  <a:schemeClr val="tx1"/>
                </a:solidFill>
                <a:latin typeface="+mn-lt"/>
                <a:ea typeface="+mn-ea"/>
                <a:cs typeface="+mn-cs"/>
              </a:rPr>
              <a:t>- </a:t>
            </a:r>
            <a:r>
              <a:rPr lang="vi-VN" dirty="0">
                <a:solidFill>
                  <a:schemeClr val="tx1"/>
                </a:solidFill>
                <a:latin typeface="+mn-lt"/>
                <a:ea typeface="+mn-ea"/>
                <a:cs typeface="+mn-cs"/>
              </a:rPr>
              <a:t>cu o linie dublă </a:t>
            </a:r>
            <a:r>
              <a:rPr lang="vi-VN" u="dbl" dirty="0">
                <a:solidFill>
                  <a:srgbClr val="000000"/>
                </a:solidFill>
                <a:highlight>
                  <a:srgbClr val="FFFF00"/>
                </a:highlight>
                <a:cs typeface="Times New Roman"/>
              </a:rPr>
              <a:t>numele relaţiei</a:t>
            </a:r>
            <a:endParaRPr lang="en-GB" sz="1100" dirty="0" smtClean="0">
              <a:effectLst/>
              <a:latin typeface="Calibri"/>
              <a:ea typeface="Calibri"/>
              <a:cs typeface="Times New Roman"/>
            </a:endParaRPr>
          </a:p>
          <a:p>
            <a:pPr marL="0" indent="0">
              <a:buNone/>
            </a:pPr>
            <a:r>
              <a:rPr lang="ro-RO" dirty="0" smtClean="0">
                <a:solidFill>
                  <a:schemeClr val="tx1"/>
                </a:solidFill>
                <a:latin typeface="+mn-lt"/>
                <a:ea typeface="+mn-ea"/>
                <a:cs typeface="+mn-cs"/>
              </a:rPr>
              <a:t> </a:t>
            </a:r>
            <a:r>
              <a:rPr lang="vi-VN" dirty="0" smtClean="0">
                <a:solidFill>
                  <a:schemeClr val="tx1"/>
                </a:solidFill>
                <a:latin typeface="+mn-lt"/>
                <a:ea typeface="+mn-ea"/>
                <a:cs typeface="+mn-cs"/>
              </a:rPr>
              <a:t>între </a:t>
            </a:r>
            <a:r>
              <a:rPr lang="vi-VN" dirty="0">
                <a:solidFill>
                  <a:schemeClr val="tx1"/>
                </a:solidFill>
                <a:latin typeface="+mn-lt"/>
                <a:ea typeface="+mn-ea"/>
                <a:cs typeface="+mn-cs"/>
              </a:rPr>
              <a:t>două entităţi</a:t>
            </a:r>
            <a:endParaRPr lang="en-GB" dirty="0"/>
          </a:p>
        </p:txBody>
      </p:sp>
    </p:spTree>
    <p:extLst>
      <p:ext uri="{BB962C8B-B14F-4D97-AF65-F5344CB8AC3E}">
        <p14:creationId xmlns:p14="http://schemas.microsoft.com/office/powerpoint/2010/main" val="2269354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468313" y="-27384"/>
            <a:ext cx="8229600" cy="1143000"/>
          </a:xfrm>
        </p:spPr>
        <p:txBody>
          <a:bodyPr/>
          <a:lstStyle/>
          <a:p>
            <a:r>
              <a:rPr lang="ro-RO" altLang="en-US" dirty="0" smtClean="0">
                <a:solidFill>
                  <a:schemeClr val="tx1"/>
                </a:solidFill>
              </a:rPr>
              <a:t>Scenariul subliniat</a:t>
            </a:r>
            <a:endParaRPr lang="en-US" altLang="en-US" dirty="0">
              <a:solidFill>
                <a:schemeClr val="tx1"/>
              </a:solidFill>
            </a:endParaRPr>
          </a:p>
        </p:txBody>
      </p:sp>
      <p:sp>
        <p:nvSpPr>
          <p:cNvPr id="172035" name="Rectangle 3"/>
          <p:cNvSpPr>
            <a:spLocks noGrp="1" noChangeArrowheads="1"/>
          </p:cNvSpPr>
          <p:nvPr>
            <p:ph type="body" idx="1"/>
          </p:nvPr>
        </p:nvSpPr>
        <p:spPr>
          <a:xfrm>
            <a:off x="251520" y="980728"/>
            <a:ext cx="8568952" cy="4525963"/>
          </a:xfrm>
        </p:spPr>
        <p:txBody>
          <a:bodyPr/>
          <a:lstStyle/>
          <a:p>
            <a:pPr marL="0" indent="0">
              <a:lnSpc>
                <a:spcPct val="115000"/>
              </a:lnSpc>
              <a:spcAft>
                <a:spcPts val="1000"/>
              </a:spcAft>
              <a:buNone/>
            </a:pPr>
            <a:r>
              <a:rPr lang="ro-RO" altLang="en-US" dirty="0" smtClean="0"/>
              <a:t>Pentru </a:t>
            </a:r>
            <a:r>
              <a:rPr lang="ro-RO" u="dbl" dirty="0" smtClean="0">
                <a:solidFill>
                  <a:srgbClr val="000000"/>
                </a:solidFill>
                <a:cs typeface="Times New Roman"/>
              </a:rPr>
              <a:t>a </a:t>
            </a:r>
            <a:r>
              <a:rPr lang="ro-RO" u="dbl" dirty="0">
                <a:solidFill>
                  <a:srgbClr val="000000"/>
                </a:solidFill>
                <a:cs typeface="Times New Roman"/>
              </a:rPr>
              <a:t>se </a:t>
            </a:r>
            <a:r>
              <a:rPr lang="ro-RO" u="dbl" dirty="0" smtClean="0">
                <a:solidFill>
                  <a:srgbClr val="000000"/>
                </a:solidFill>
                <a:cs typeface="Times New Roman"/>
              </a:rPr>
              <a:t>abona</a:t>
            </a:r>
            <a:r>
              <a:rPr lang="ro-RO" altLang="en-US" dirty="0" smtClean="0"/>
              <a:t> la diverse reviste, </a:t>
            </a:r>
            <a:r>
              <a:rPr lang="ro-RO" u="sng" dirty="0" smtClean="0">
                <a:solidFill>
                  <a:srgbClr val="000000"/>
                </a:solidFill>
                <a:highlight>
                  <a:srgbClr val="FFFF00"/>
                </a:highlight>
                <a:ea typeface="Times New Roman"/>
                <a:cs typeface="Times New Roman"/>
              </a:rPr>
              <a:t>persoanele</a:t>
            </a:r>
            <a:r>
              <a:rPr lang="ro-RO" altLang="en-US" dirty="0" smtClean="0"/>
              <a:t> doritoare trebuie să furnizeze</a:t>
            </a:r>
            <a:r>
              <a:rPr lang="ro-RO" u="dash" dirty="0">
                <a:solidFill>
                  <a:srgbClr val="000000"/>
                </a:solidFill>
                <a:highlight>
                  <a:srgbClr val="FFFF00"/>
                </a:highlight>
                <a:latin typeface="Calibri"/>
                <a:ea typeface="Times New Roman"/>
                <a:cs typeface="Times New Roman"/>
              </a:rPr>
              <a:t> </a:t>
            </a:r>
            <a:r>
              <a:rPr lang="ro-RO" u="dash" dirty="0" smtClean="0">
                <a:solidFill>
                  <a:srgbClr val="000000"/>
                </a:solidFill>
                <a:highlight>
                  <a:srgbClr val="FFFF00"/>
                </a:highlight>
                <a:ea typeface="Times New Roman"/>
                <a:cs typeface="Times New Roman"/>
              </a:rPr>
              <a:t>numele</a:t>
            </a:r>
            <a:r>
              <a:rPr lang="ro-RO" altLang="en-US" dirty="0" smtClean="0"/>
              <a:t>, </a:t>
            </a:r>
            <a:r>
              <a:rPr lang="ro-RO" altLang="en-US" u="dash" dirty="0">
                <a:solidFill>
                  <a:srgbClr val="000000"/>
                </a:solidFill>
                <a:highlight>
                  <a:srgbClr val="FFFF00"/>
                </a:highlight>
                <a:ea typeface="Times New Roman"/>
                <a:cs typeface="Times New Roman"/>
              </a:rPr>
              <a:t>adresa</a:t>
            </a:r>
            <a:r>
              <a:rPr lang="ro-RO" altLang="en-US" dirty="0" smtClean="0"/>
              <a:t> şi un </a:t>
            </a:r>
            <a:r>
              <a:rPr lang="ro-RO" altLang="en-US" u="dash" dirty="0" smtClean="0">
                <a:solidFill>
                  <a:srgbClr val="000000"/>
                </a:solidFill>
                <a:highlight>
                  <a:srgbClr val="FFFF00"/>
                </a:highlight>
                <a:ea typeface="Times New Roman"/>
                <a:cs typeface="Times New Roman"/>
              </a:rPr>
              <a:t>număr de telefon</a:t>
            </a:r>
            <a:r>
              <a:rPr lang="ro-RO" altLang="en-US" dirty="0" smtClean="0"/>
              <a:t>. Fiecare </a:t>
            </a:r>
            <a:r>
              <a:rPr lang="ro-RO" u="sng" dirty="0" smtClean="0">
                <a:solidFill>
                  <a:srgbClr val="000000"/>
                </a:solidFill>
                <a:highlight>
                  <a:srgbClr val="00FF00"/>
                </a:highlight>
              </a:rPr>
              <a:t>revistă</a:t>
            </a:r>
            <a:r>
              <a:rPr lang="ro-RO" altLang="en-US" dirty="0" smtClean="0"/>
              <a:t> este identificată prin </a:t>
            </a:r>
            <a:r>
              <a:rPr lang="ro-RO" u="dash" dirty="0">
                <a:solidFill>
                  <a:srgbClr val="000000"/>
                </a:solidFill>
                <a:highlight>
                  <a:srgbClr val="00FF00"/>
                </a:highlight>
              </a:rPr>
              <a:t>titlul</a:t>
            </a:r>
            <a:r>
              <a:rPr lang="ro-RO" altLang="en-US" dirty="0" smtClean="0"/>
              <a:t>, </a:t>
            </a:r>
            <a:r>
              <a:rPr lang="ro-RO" altLang="en-US" u="dash" dirty="0" smtClean="0">
                <a:solidFill>
                  <a:srgbClr val="000000"/>
                </a:solidFill>
                <a:highlight>
                  <a:srgbClr val="00FF00"/>
                </a:highlight>
              </a:rPr>
              <a:t>numărul volumului</a:t>
            </a:r>
            <a:r>
              <a:rPr lang="ro-RO" altLang="en-US" dirty="0" smtClean="0"/>
              <a:t> şi </a:t>
            </a:r>
            <a:r>
              <a:rPr lang="ro-RO" altLang="en-US" u="dash" dirty="0" smtClean="0">
                <a:solidFill>
                  <a:srgbClr val="000000"/>
                </a:solidFill>
                <a:highlight>
                  <a:srgbClr val="00FF00"/>
                </a:highlight>
              </a:rPr>
              <a:t>data apariţiei</a:t>
            </a:r>
            <a:r>
              <a:rPr lang="ro-RO" altLang="en-US" dirty="0" smtClean="0"/>
              <a:t>. Abonaţii </a:t>
            </a:r>
            <a:r>
              <a:rPr lang="ro-RO" altLang="en-US" u="dbl" dirty="0">
                <a:solidFill>
                  <a:srgbClr val="000000"/>
                </a:solidFill>
                <a:cs typeface="Times New Roman"/>
              </a:rPr>
              <a:t>semnează</a:t>
            </a:r>
            <a:r>
              <a:rPr lang="ro-RO" altLang="en-US" dirty="0" smtClean="0"/>
              <a:t> pentru abonare un </a:t>
            </a:r>
            <a:r>
              <a:rPr lang="ro-RO" u="sng" dirty="0">
                <a:solidFill>
                  <a:srgbClr val="000000"/>
                </a:solidFill>
                <a:highlight>
                  <a:srgbClr val="00FFFF"/>
                </a:highlight>
              </a:rPr>
              <a:t>contract</a:t>
            </a:r>
            <a:r>
              <a:rPr lang="ro-RO" altLang="en-US" dirty="0" smtClean="0"/>
              <a:t> pe o anumită durată de timp precizată prin </a:t>
            </a:r>
            <a:r>
              <a:rPr lang="ro-RO" u="dash" dirty="0">
                <a:solidFill>
                  <a:srgbClr val="000000"/>
                </a:solidFill>
                <a:highlight>
                  <a:srgbClr val="00FFFF"/>
                </a:highlight>
              </a:rPr>
              <a:t>data de început</a:t>
            </a:r>
            <a:r>
              <a:rPr lang="ro-RO" altLang="en-US" dirty="0" smtClean="0"/>
              <a:t> a abonamentului şi </a:t>
            </a:r>
            <a:r>
              <a:rPr lang="ro-RO" altLang="en-US" u="dash" dirty="0">
                <a:solidFill>
                  <a:srgbClr val="000000"/>
                </a:solidFill>
                <a:highlight>
                  <a:srgbClr val="00FFFF"/>
                </a:highlight>
              </a:rPr>
              <a:t>data</a:t>
            </a:r>
            <a:r>
              <a:rPr lang="ro-RO" altLang="en-US" dirty="0" smtClean="0"/>
              <a:t> </a:t>
            </a:r>
            <a:r>
              <a:rPr lang="ro-RO" altLang="en-US" u="dash" dirty="0">
                <a:solidFill>
                  <a:srgbClr val="000000"/>
                </a:solidFill>
                <a:highlight>
                  <a:srgbClr val="00FFFF"/>
                </a:highlight>
              </a:rPr>
              <a:t>finală</a:t>
            </a:r>
            <a:r>
              <a:rPr lang="ro-RO" altLang="en-US" dirty="0" smtClean="0"/>
              <a:t>. Bineînţeles că o persoană se poate abona la mai multe reviste în acelaşi timp.</a:t>
            </a:r>
            <a:endParaRPr lang="en-US" altLang="en-US" dirty="0"/>
          </a:p>
        </p:txBody>
      </p:sp>
    </p:spTree>
    <p:extLst>
      <p:ext uri="{BB962C8B-B14F-4D97-AF65-F5344CB8AC3E}">
        <p14:creationId xmlns:p14="http://schemas.microsoft.com/office/powerpoint/2010/main" val="3063817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ro-RO" dirty="0" smtClean="0"/>
              <a:t>Diagrame ERD iniţiale</a:t>
            </a:r>
            <a:endParaRPr lang="en-GB" dirty="0"/>
          </a:p>
        </p:txBody>
      </p:sp>
      <p:sp>
        <p:nvSpPr>
          <p:cNvPr id="4" name="Rounded Rectangle 3"/>
          <p:cNvSpPr/>
          <p:nvPr/>
        </p:nvSpPr>
        <p:spPr>
          <a:xfrm>
            <a:off x="899592" y="1628800"/>
            <a:ext cx="2232248" cy="20162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PERSOANA</a:t>
            </a:r>
          </a:p>
          <a:p>
            <a:pPr algn="ctr"/>
            <a:r>
              <a:rPr lang="ro-RO" dirty="0" smtClean="0">
                <a:solidFill>
                  <a:schemeClr val="tx1"/>
                </a:solidFill>
              </a:rPr>
              <a:t>#cnp</a:t>
            </a:r>
          </a:p>
          <a:p>
            <a:pPr algn="ctr"/>
            <a:r>
              <a:rPr lang="ro-RO" dirty="0" smtClean="0">
                <a:solidFill>
                  <a:schemeClr val="tx1"/>
                </a:solidFill>
              </a:rPr>
              <a:t>*nume</a:t>
            </a:r>
          </a:p>
          <a:p>
            <a:pPr algn="ctr"/>
            <a:r>
              <a:rPr lang="ro-RO" dirty="0" smtClean="0">
                <a:solidFill>
                  <a:schemeClr val="tx1"/>
                </a:solidFill>
              </a:rPr>
              <a:t>*adresa</a:t>
            </a:r>
          </a:p>
          <a:p>
            <a:pPr algn="ctr"/>
            <a:r>
              <a:rPr lang="ro-RO" dirty="0" smtClean="0">
                <a:solidFill>
                  <a:schemeClr val="tx1"/>
                </a:solidFill>
              </a:rPr>
              <a:t>otelefon</a:t>
            </a:r>
            <a:endParaRPr lang="ro-RO" dirty="0">
              <a:solidFill>
                <a:schemeClr val="tx1"/>
              </a:solidFill>
            </a:endParaRPr>
          </a:p>
          <a:p>
            <a:pPr algn="ctr"/>
            <a:endParaRPr lang="ro-RO" dirty="0">
              <a:solidFill>
                <a:schemeClr val="tx1"/>
              </a:solidFill>
            </a:endParaRPr>
          </a:p>
        </p:txBody>
      </p:sp>
      <p:sp>
        <p:nvSpPr>
          <p:cNvPr id="6" name="Rounded Rectangle 5"/>
          <p:cNvSpPr/>
          <p:nvPr/>
        </p:nvSpPr>
        <p:spPr>
          <a:xfrm>
            <a:off x="6084168" y="1700808"/>
            <a:ext cx="2304256"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REVISTA</a:t>
            </a:r>
          </a:p>
          <a:p>
            <a:pPr algn="ctr"/>
            <a:r>
              <a:rPr lang="ro-RO" dirty="0" smtClean="0">
                <a:solidFill>
                  <a:schemeClr val="tx1"/>
                </a:solidFill>
              </a:rPr>
              <a:t>#isbn</a:t>
            </a:r>
          </a:p>
          <a:p>
            <a:pPr algn="ctr"/>
            <a:r>
              <a:rPr lang="ro-RO" dirty="0" smtClean="0">
                <a:solidFill>
                  <a:schemeClr val="tx1"/>
                </a:solidFill>
              </a:rPr>
              <a:t>*titlu</a:t>
            </a:r>
          </a:p>
          <a:p>
            <a:pPr algn="ctr"/>
            <a:r>
              <a:rPr lang="ro-RO" dirty="0" smtClean="0">
                <a:solidFill>
                  <a:schemeClr val="tx1"/>
                </a:solidFill>
              </a:rPr>
              <a:t>*număr_volum</a:t>
            </a:r>
          </a:p>
          <a:p>
            <a:pPr algn="ctr"/>
            <a:r>
              <a:rPr lang="ro-RO" dirty="0" smtClean="0">
                <a:solidFill>
                  <a:schemeClr val="tx1"/>
                </a:solidFill>
              </a:rPr>
              <a:t>* data_apariţiei</a:t>
            </a:r>
            <a:endParaRPr lang="ro-RO" dirty="0">
              <a:solidFill>
                <a:schemeClr val="tx1"/>
              </a:solidFill>
            </a:endParaRPr>
          </a:p>
          <a:p>
            <a:pPr algn="ctr"/>
            <a:endParaRPr lang="ro-RO" dirty="0">
              <a:solidFill>
                <a:schemeClr val="tx1"/>
              </a:solidFill>
            </a:endParaRPr>
          </a:p>
        </p:txBody>
      </p:sp>
      <p:grpSp>
        <p:nvGrpSpPr>
          <p:cNvPr id="15" name="Group 14"/>
          <p:cNvGrpSpPr/>
          <p:nvPr/>
        </p:nvGrpSpPr>
        <p:grpSpPr>
          <a:xfrm>
            <a:off x="3131840" y="2276872"/>
            <a:ext cx="2952328" cy="720080"/>
            <a:chOff x="3131840" y="2276872"/>
            <a:chExt cx="2952328" cy="720080"/>
          </a:xfrm>
        </p:grpSpPr>
        <p:cxnSp>
          <p:nvCxnSpPr>
            <p:cNvPr id="5" name="Straight Connector 4"/>
            <p:cNvCxnSpPr>
              <a:stCxn id="4" idx="3"/>
            </p:cNvCxnSpPr>
            <p:nvPr/>
          </p:nvCxnSpPr>
          <p:spPr>
            <a:xfrm>
              <a:off x="3131840" y="2636912"/>
              <a:ext cx="1512168"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9" name="Straight Connector 8"/>
            <p:cNvCxnSpPr/>
            <p:nvPr/>
          </p:nvCxnSpPr>
          <p:spPr>
            <a:xfrm>
              <a:off x="4644008" y="2636912"/>
              <a:ext cx="1440160" cy="0"/>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a:off x="3131840" y="2276872"/>
              <a:ext cx="576064" cy="360040"/>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flipH="1">
              <a:off x="3131840" y="2636912"/>
              <a:ext cx="576064" cy="360040"/>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5508104" y="2636912"/>
              <a:ext cx="576064" cy="36004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flipH="1">
              <a:off x="5508104" y="2276872"/>
              <a:ext cx="576064" cy="360040"/>
            </a:xfrm>
            <a:prstGeom prst="line">
              <a:avLst/>
            </a:prstGeom>
          </p:spPr>
          <p:style>
            <a:lnRef idx="2">
              <a:schemeClr val="dk1"/>
            </a:lnRef>
            <a:fillRef idx="0">
              <a:schemeClr val="dk1"/>
            </a:fillRef>
            <a:effectRef idx="1">
              <a:schemeClr val="dk1"/>
            </a:effectRef>
            <a:fontRef idx="minor">
              <a:schemeClr val="tx1"/>
            </a:fontRef>
          </p:style>
        </p:cxnSp>
      </p:grpSp>
      <p:sp>
        <p:nvSpPr>
          <p:cNvPr id="16" name="TextBox 15"/>
          <p:cNvSpPr txBox="1"/>
          <p:nvPr/>
        </p:nvSpPr>
        <p:spPr>
          <a:xfrm>
            <a:off x="3275856" y="2060848"/>
            <a:ext cx="1656184" cy="338554"/>
          </a:xfrm>
          <a:prstGeom prst="rect">
            <a:avLst/>
          </a:prstGeom>
          <a:noFill/>
        </p:spPr>
        <p:txBody>
          <a:bodyPr wrap="square" rtlCol="0">
            <a:spAutoFit/>
          </a:bodyPr>
          <a:lstStyle/>
          <a:p>
            <a:r>
              <a:rPr lang="ro-RO" sz="1600" b="1" dirty="0" smtClean="0"/>
              <a:t>se abonează</a:t>
            </a:r>
            <a:endParaRPr lang="en-GB" sz="1600" b="1" dirty="0"/>
          </a:p>
        </p:txBody>
      </p:sp>
      <p:sp>
        <p:nvSpPr>
          <p:cNvPr id="17" name="TextBox 16"/>
          <p:cNvSpPr txBox="1"/>
          <p:nvPr/>
        </p:nvSpPr>
        <p:spPr>
          <a:xfrm>
            <a:off x="4788024" y="2996952"/>
            <a:ext cx="1656184" cy="338554"/>
          </a:xfrm>
          <a:prstGeom prst="rect">
            <a:avLst/>
          </a:prstGeom>
          <a:noFill/>
        </p:spPr>
        <p:txBody>
          <a:bodyPr wrap="square" rtlCol="0">
            <a:spAutoFit/>
          </a:bodyPr>
          <a:lstStyle/>
          <a:p>
            <a:r>
              <a:rPr lang="ro-RO" sz="1600" b="1" dirty="0" smtClean="0"/>
              <a:t>are abonat</a:t>
            </a:r>
            <a:endParaRPr lang="en-GB" sz="1600" b="1" dirty="0"/>
          </a:p>
        </p:txBody>
      </p:sp>
      <p:sp>
        <p:nvSpPr>
          <p:cNvPr id="18" name="TextBox 17"/>
          <p:cNvSpPr txBox="1"/>
          <p:nvPr/>
        </p:nvSpPr>
        <p:spPr>
          <a:xfrm>
            <a:off x="611560" y="3789040"/>
            <a:ext cx="7488832" cy="2246769"/>
          </a:xfrm>
          <a:prstGeom prst="rect">
            <a:avLst/>
          </a:prstGeom>
          <a:noFill/>
        </p:spPr>
        <p:txBody>
          <a:bodyPr wrap="square" rtlCol="0">
            <a:spAutoFit/>
          </a:bodyPr>
          <a:lstStyle/>
          <a:p>
            <a:r>
              <a:rPr lang="ro-RO" sz="2800" dirty="0" smtClean="0"/>
              <a:t>Rezolvarea relaţiei many-to-many</a:t>
            </a:r>
          </a:p>
          <a:p>
            <a:r>
              <a:rPr lang="ro-RO" sz="2800" dirty="0" smtClean="0"/>
              <a:t>constă în introducerea unei noi entităţi numită </a:t>
            </a:r>
            <a:r>
              <a:rPr lang="ro-RO" sz="2800" b="1" i="1" dirty="0" smtClean="0"/>
              <a:t>entitate de intersecţie</a:t>
            </a:r>
            <a:r>
              <a:rPr lang="ro-RO" sz="2800" dirty="0" smtClean="0"/>
              <a:t>, pe care o legăm de entităţile originale prin câte o relaţie one-to-many, în cazul nostru entitatea ABONAMENT</a:t>
            </a:r>
          </a:p>
        </p:txBody>
      </p:sp>
    </p:spTree>
    <p:extLst>
      <p:ext uri="{BB962C8B-B14F-4D97-AF65-F5344CB8AC3E}">
        <p14:creationId xmlns:p14="http://schemas.microsoft.com/office/powerpoint/2010/main" val="2373465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ro-RO" dirty="0" smtClean="0"/>
              <a:t>Diagrame ERD de intersecţie</a:t>
            </a:r>
            <a:endParaRPr lang="en-GB" dirty="0"/>
          </a:p>
        </p:txBody>
      </p:sp>
      <p:sp>
        <p:nvSpPr>
          <p:cNvPr id="4" name="Rounded Rectangle 3"/>
          <p:cNvSpPr/>
          <p:nvPr/>
        </p:nvSpPr>
        <p:spPr>
          <a:xfrm>
            <a:off x="899592" y="1628800"/>
            <a:ext cx="2232248" cy="20162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PERSOANA</a:t>
            </a:r>
          </a:p>
          <a:p>
            <a:pPr algn="ctr"/>
            <a:r>
              <a:rPr lang="ro-RO" dirty="0" smtClean="0">
                <a:solidFill>
                  <a:schemeClr val="tx1"/>
                </a:solidFill>
              </a:rPr>
              <a:t>#cnp</a:t>
            </a:r>
          </a:p>
          <a:p>
            <a:pPr algn="ctr"/>
            <a:r>
              <a:rPr lang="ro-RO" dirty="0" smtClean="0">
                <a:solidFill>
                  <a:schemeClr val="tx1"/>
                </a:solidFill>
              </a:rPr>
              <a:t>*nume</a:t>
            </a:r>
          </a:p>
          <a:p>
            <a:pPr algn="ctr"/>
            <a:r>
              <a:rPr lang="ro-RO" dirty="0" smtClean="0">
                <a:solidFill>
                  <a:schemeClr val="tx1"/>
                </a:solidFill>
              </a:rPr>
              <a:t>*adresa</a:t>
            </a:r>
          </a:p>
          <a:p>
            <a:pPr algn="ctr"/>
            <a:r>
              <a:rPr lang="ro-RO" dirty="0" smtClean="0">
                <a:solidFill>
                  <a:schemeClr val="tx1"/>
                </a:solidFill>
              </a:rPr>
              <a:t>otelefon</a:t>
            </a:r>
            <a:endParaRPr lang="ro-RO" dirty="0">
              <a:solidFill>
                <a:schemeClr val="tx1"/>
              </a:solidFill>
            </a:endParaRPr>
          </a:p>
          <a:p>
            <a:pPr algn="ctr"/>
            <a:endParaRPr lang="ro-RO" dirty="0">
              <a:solidFill>
                <a:schemeClr val="tx1"/>
              </a:solidFill>
            </a:endParaRPr>
          </a:p>
        </p:txBody>
      </p:sp>
      <p:sp>
        <p:nvSpPr>
          <p:cNvPr id="6" name="Rounded Rectangle 5"/>
          <p:cNvSpPr/>
          <p:nvPr/>
        </p:nvSpPr>
        <p:spPr>
          <a:xfrm>
            <a:off x="6084168" y="1700808"/>
            <a:ext cx="2304256"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REVISTA</a:t>
            </a:r>
          </a:p>
          <a:p>
            <a:pPr algn="ctr"/>
            <a:r>
              <a:rPr lang="ro-RO" dirty="0" smtClean="0">
                <a:solidFill>
                  <a:schemeClr val="tx1"/>
                </a:solidFill>
              </a:rPr>
              <a:t>#isbn</a:t>
            </a:r>
          </a:p>
          <a:p>
            <a:pPr algn="ctr"/>
            <a:r>
              <a:rPr lang="ro-RO" dirty="0" smtClean="0">
                <a:solidFill>
                  <a:schemeClr val="tx1"/>
                </a:solidFill>
              </a:rPr>
              <a:t>*titlu</a:t>
            </a:r>
          </a:p>
          <a:p>
            <a:pPr algn="ctr"/>
            <a:r>
              <a:rPr lang="ro-RO" dirty="0" smtClean="0">
                <a:solidFill>
                  <a:schemeClr val="tx1"/>
                </a:solidFill>
              </a:rPr>
              <a:t>*număr_volum</a:t>
            </a:r>
          </a:p>
          <a:p>
            <a:pPr algn="ctr"/>
            <a:r>
              <a:rPr lang="ro-RO" dirty="0" smtClean="0">
                <a:solidFill>
                  <a:schemeClr val="tx1"/>
                </a:solidFill>
              </a:rPr>
              <a:t>* data_apariţiei</a:t>
            </a:r>
            <a:endParaRPr lang="ro-RO" dirty="0">
              <a:solidFill>
                <a:schemeClr val="tx1"/>
              </a:solidFill>
            </a:endParaRPr>
          </a:p>
          <a:p>
            <a:pPr algn="ctr"/>
            <a:endParaRPr lang="ro-RO" dirty="0">
              <a:solidFill>
                <a:schemeClr val="tx1"/>
              </a:solidFill>
            </a:endParaRPr>
          </a:p>
        </p:txBody>
      </p:sp>
      <p:sp>
        <p:nvSpPr>
          <p:cNvPr id="7" name="Rounded Rectangle 6"/>
          <p:cNvSpPr/>
          <p:nvPr/>
        </p:nvSpPr>
        <p:spPr>
          <a:xfrm>
            <a:off x="3491880" y="4289963"/>
            <a:ext cx="2304256" cy="18033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ABONAMENT</a:t>
            </a:r>
          </a:p>
          <a:p>
            <a:pPr algn="ctr"/>
            <a:endParaRPr lang="ro-RO" dirty="0" smtClean="0">
              <a:solidFill>
                <a:schemeClr val="tx1"/>
              </a:solidFill>
            </a:endParaRPr>
          </a:p>
          <a:p>
            <a:pPr algn="ctr"/>
            <a:endParaRPr lang="ro-RO" dirty="0">
              <a:solidFill>
                <a:schemeClr val="tx1"/>
              </a:solidFill>
            </a:endParaRPr>
          </a:p>
          <a:p>
            <a:pPr algn="ctr"/>
            <a:endParaRPr lang="ro-RO" dirty="0" smtClean="0">
              <a:solidFill>
                <a:schemeClr val="tx1"/>
              </a:solidFill>
            </a:endParaRPr>
          </a:p>
          <a:p>
            <a:pPr algn="ctr"/>
            <a:endParaRPr lang="ro-RO" dirty="0">
              <a:solidFill>
                <a:schemeClr val="tx1"/>
              </a:solidFill>
            </a:endParaRPr>
          </a:p>
        </p:txBody>
      </p:sp>
      <p:grpSp>
        <p:nvGrpSpPr>
          <p:cNvPr id="15" name="Group 14"/>
          <p:cNvGrpSpPr/>
          <p:nvPr/>
        </p:nvGrpSpPr>
        <p:grpSpPr>
          <a:xfrm>
            <a:off x="3131840" y="2276872"/>
            <a:ext cx="2952328" cy="720080"/>
            <a:chOff x="3131840" y="2276872"/>
            <a:chExt cx="2952328" cy="720080"/>
          </a:xfrm>
        </p:grpSpPr>
        <p:cxnSp>
          <p:nvCxnSpPr>
            <p:cNvPr id="5" name="Straight Connector 4"/>
            <p:cNvCxnSpPr>
              <a:stCxn id="4" idx="3"/>
            </p:cNvCxnSpPr>
            <p:nvPr/>
          </p:nvCxnSpPr>
          <p:spPr>
            <a:xfrm>
              <a:off x="3131840" y="2636912"/>
              <a:ext cx="1512168" cy="0"/>
            </a:xfrm>
            <a:prstGeom prst="line">
              <a:avLst/>
            </a:prstGeom>
            <a:ln>
              <a:prstDash val="dash"/>
            </a:ln>
          </p:spPr>
          <p:style>
            <a:lnRef idx="2">
              <a:schemeClr val="dk1"/>
            </a:lnRef>
            <a:fillRef idx="0">
              <a:schemeClr val="dk1"/>
            </a:fillRef>
            <a:effectRef idx="1">
              <a:schemeClr val="dk1"/>
            </a:effectRef>
            <a:fontRef idx="minor">
              <a:schemeClr val="tx1"/>
            </a:fontRef>
          </p:style>
        </p:cxnSp>
        <p:cxnSp>
          <p:nvCxnSpPr>
            <p:cNvPr id="9" name="Straight Connector 8"/>
            <p:cNvCxnSpPr/>
            <p:nvPr/>
          </p:nvCxnSpPr>
          <p:spPr>
            <a:xfrm>
              <a:off x="4644008" y="2636912"/>
              <a:ext cx="1440160" cy="0"/>
            </a:xfrm>
            <a:prstGeom prst="line">
              <a:avLst/>
            </a:prstGeom>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a:off x="3131840" y="2276872"/>
              <a:ext cx="576064" cy="360040"/>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flipH="1">
              <a:off x="3131840" y="2636912"/>
              <a:ext cx="576064" cy="360040"/>
            </a:xfrm>
            <a:prstGeom prst="line">
              <a:avLst/>
            </a:prstGeom>
          </p:spPr>
          <p:style>
            <a:lnRef idx="2">
              <a:schemeClr val="dk1"/>
            </a:lnRef>
            <a:fillRef idx="0">
              <a:schemeClr val="dk1"/>
            </a:fillRef>
            <a:effectRef idx="1">
              <a:schemeClr val="dk1"/>
            </a:effectRef>
            <a:fontRef idx="minor">
              <a:schemeClr val="tx1"/>
            </a:fontRef>
          </p:style>
        </p:cxnSp>
        <p:cxnSp>
          <p:nvCxnSpPr>
            <p:cNvPr id="13" name="Straight Connector 12"/>
            <p:cNvCxnSpPr/>
            <p:nvPr/>
          </p:nvCxnSpPr>
          <p:spPr>
            <a:xfrm>
              <a:off x="5508104" y="2636912"/>
              <a:ext cx="576064" cy="360040"/>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flipH="1">
              <a:off x="5508104" y="2276872"/>
              <a:ext cx="576064" cy="360040"/>
            </a:xfrm>
            <a:prstGeom prst="line">
              <a:avLst/>
            </a:prstGeom>
          </p:spPr>
          <p:style>
            <a:lnRef idx="2">
              <a:schemeClr val="dk1"/>
            </a:lnRef>
            <a:fillRef idx="0">
              <a:schemeClr val="dk1"/>
            </a:fillRef>
            <a:effectRef idx="1">
              <a:schemeClr val="dk1"/>
            </a:effectRef>
            <a:fontRef idx="minor">
              <a:schemeClr val="tx1"/>
            </a:fontRef>
          </p:style>
        </p:cxnSp>
      </p:grpSp>
      <p:sp>
        <p:nvSpPr>
          <p:cNvPr id="16" name="TextBox 15"/>
          <p:cNvSpPr txBox="1"/>
          <p:nvPr/>
        </p:nvSpPr>
        <p:spPr>
          <a:xfrm>
            <a:off x="3275856" y="2060848"/>
            <a:ext cx="1656184" cy="338554"/>
          </a:xfrm>
          <a:prstGeom prst="rect">
            <a:avLst/>
          </a:prstGeom>
          <a:noFill/>
        </p:spPr>
        <p:txBody>
          <a:bodyPr wrap="square" rtlCol="0">
            <a:spAutoFit/>
          </a:bodyPr>
          <a:lstStyle/>
          <a:p>
            <a:r>
              <a:rPr lang="ro-RO" sz="1600" b="1" dirty="0" smtClean="0"/>
              <a:t>se abonează</a:t>
            </a:r>
            <a:endParaRPr lang="en-GB" sz="1600" b="1" dirty="0"/>
          </a:p>
        </p:txBody>
      </p:sp>
      <p:sp>
        <p:nvSpPr>
          <p:cNvPr id="17" name="TextBox 16"/>
          <p:cNvSpPr txBox="1"/>
          <p:nvPr/>
        </p:nvSpPr>
        <p:spPr>
          <a:xfrm>
            <a:off x="4788024" y="2996952"/>
            <a:ext cx="1656184" cy="338554"/>
          </a:xfrm>
          <a:prstGeom prst="rect">
            <a:avLst/>
          </a:prstGeom>
          <a:noFill/>
        </p:spPr>
        <p:txBody>
          <a:bodyPr wrap="square" rtlCol="0">
            <a:spAutoFit/>
          </a:bodyPr>
          <a:lstStyle/>
          <a:p>
            <a:r>
              <a:rPr lang="ro-RO" sz="1600" b="1" dirty="0" smtClean="0"/>
              <a:t>are abonat</a:t>
            </a:r>
            <a:endParaRPr lang="en-GB" sz="1600" b="1" dirty="0"/>
          </a:p>
        </p:txBody>
      </p:sp>
    </p:spTree>
    <p:extLst>
      <p:ext uri="{BB962C8B-B14F-4D97-AF65-F5344CB8AC3E}">
        <p14:creationId xmlns:p14="http://schemas.microsoft.com/office/powerpoint/2010/main" val="10611914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600200"/>
            <a:ext cx="8568952" cy="4525963"/>
          </a:xfrm>
        </p:spPr>
        <p:txBody>
          <a:bodyPr/>
          <a:lstStyle/>
          <a:p>
            <a:r>
              <a:rPr lang="ro-RO" sz="2800" b="1" dirty="0" smtClean="0">
                <a:solidFill>
                  <a:srgbClr val="C00000"/>
                </a:solidFill>
              </a:rPr>
              <a:t>(PASUL 1)</a:t>
            </a:r>
            <a:r>
              <a:rPr lang="ro-RO" sz="2800" dirty="0" smtClean="0"/>
              <a:t> La crearea noilor relaţii stabilim:</a:t>
            </a:r>
          </a:p>
          <a:p>
            <a:pPr>
              <a:buFont typeface="Courier New" panose="02070309020205020404" pitchFamily="49" charset="0"/>
              <a:buChar char="o"/>
            </a:pPr>
            <a:r>
              <a:rPr lang="ro-RO" sz="2800" u="sng" dirty="0" smtClean="0"/>
              <a:t>opţionalitatea</a:t>
            </a:r>
            <a:r>
              <a:rPr lang="ro-RO" sz="2800" dirty="0" smtClean="0"/>
              <a:t>: relaţiile care pleacă din entitatea de intersecţie sunt întotdeauna obligatorii în această parte. În partea dinspre entităţile originale, relaţiile vor păstra opţionalitatea relaţiilor iniţiale</a:t>
            </a:r>
          </a:p>
          <a:p>
            <a:pPr>
              <a:buFont typeface="Courier New" panose="02070309020205020404" pitchFamily="49" charset="0"/>
              <a:buChar char="o"/>
            </a:pPr>
            <a:r>
              <a:rPr lang="ro-RO" sz="2800" u="sng" dirty="0" smtClean="0"/>
              <a:t>cardinalitatea</a:t>
            </a:r>
            <a:r>
              <a:rPr lang="ro-RO" sz="2800" dirty="0" smtClean="0"/>
              <a:t>: ambele relaţii noi sunt de tip one-to-many, iar partea cu many va fi întotdeauna înspre entitatea de intersecţie</a:t>
            </a:r>
          </a:p>
          <a:p>
            <a:pPr>
              <a:buFont typeface="Courier New" panose="02070309020205020404" pitchFamily="49" charset="0"/>
              <a:buChar char="o"/>
            </a:pPr>
            <a:r>
              <a:rPr lang="ro-RO" sz="2800" u="sng" dirty="0" smtClean="0"/>
              <a:t>numele</a:t>
            </a:r>
            <a:r>
              <a:rPr lang="ro-RO" sz="2800" dirty="0" smtClean="0"/>
              <a:t> noilor relaţii</a:t>
            </a:r>
            <a:endParaRPr lang="en-GB" sz="2800" u="sng" dirty="0"/>
          </a:p>
        </p:txBody>
      </p:sp>
      <p:sp>
        <p:nvSpPr>
          <p:cNvPr id="4" name="Title 1"/>
          <p:cNvSpPr>
            <a:spLocks noGrp="1"/>
          </p:cNvSpPr>
          <p:nvPr>
            <p:ph type="title"/>
          </p:nvPr>
        </p:nvSpPr>
        <p:spPr>
          <a:xfrm>
            <a:off x="457200" y="116632"/>
            <a:ext cx="8229600" cy="1143000"/>
          </a:xfrm>
        </p:spPr>
        <p:txBody>
          <a:bodyPr/>
          <a:lstStyle/>
          <a:p>
            <a:r>
              <a:rPr lang="ro-RO" sz="4000" dirty="0" smtClean="0"/>
              <a:t>Rezolvarea relaţiei many to many</a:t>
            </a:r>
            <a:endParaRPr lang="en-GB" sz="4000" dirty="0"/>
          </a:p>
        </p:txBody>
      </p:sp>
    </p:spTree>
    <p:extLst>
      <p:ext uri="{BB962C8B-B14F-4D97-AF65-F5344CB8AC3E}">
        <p14:creationId xmlns:p14="http://schemas.microsoft.com/office/powerpoint/2010/main" val="31614778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5076056" y="2636912"/>
            <a:ext cx="1152128" cy="1653051"/>
            <a:chOff x="5076056" y="2636912"/>
            <a:chExt cx="1152128" cy="1653051"/>
          </a:xfrm>
        </p:grpSpPr>
        <p:cxnSp>
          <p:nvCxnSpPr>
            <p:cNvPr id="12" name="Elbow Connector 11"/>
            <p:cNvCxnSpPr/>
            <p:nvPr/>
          </p:nvCxnSpPr>
          <p:spPr>
            <a:xfrm rot="10800000" flipV="1">
              <a:off x="5076056" y="2636912"/>
              <a:ext cx="1152128" cy="1617047"/>
            </a:xfrm>
            <a:prstGeom prst="bentConnector2">
              <a:avLst/>
            </a:prstGeom>
          </p:spPr>
          <p:style>
            <a:lnRef idx="2">
              <a:schemeClr val="dk1"/>
            </a:lnRef>
            <a:fillRef idx="0">
              <a:schemeClr val="dk1"/>
            </a:fillRef>
            <a:effectRef idx="1">
              <a:schemeClr val="dk1"/>
            </a:effectRef>
            <a:fontRef idx="minor">
              <a:schemeClr val="tx1"/>
            </a:fontRef>
          </p:style>
        </p:cxnSp>
        <p:cxnSp>
          <p:nvCxnSpPr>
            <p:cNvPr id="19" name="Straight Connector 18"/>
            <p:cNvCxnSpPr/>
            <p:nvPr/>
          </p:nvCxnSpPr>
          <p:spPr>
            <a:xfrm flipH="1" flipV="1">
              <a:off x="5076056" y="3789040"/>
              <a:ext cx="360040" cy="500923"/>
            </a:xfrm>
            <a:prstGeom prst="line">
              <a:avLst/>
            </a:prstGeom>
          </p:spPr>
          <p:style>
            <a:lnRef idx="2">
              <a:schemeClr val="dk1"/>
            </a:lnRef>
            <a:fillRef idx="0">
              <a:schemeClr val="dk1"/>
            </a:fillRef>
            <a:effectRef idx="1">
              <a:schemeClr val="dk1"/>
            </a:effectRef>
            <a:fontRef idx="minor">
              <a:schemeClr val="tx1"/>
            </a:fontRef>
          </p:style>
        </p:cxnSp>
      </p:grpSp>
      <p:sp>
        <p:nvSpPr>
          <p:cNvPr id="2" name="Title 1"/>
          <p:cNvSpPr>
            <a:spLocks noGrp="1"/>
          </p:cNvSpPr>
          <p:nvPr>
            <p:ph type="title"/>
          </p:nvPr>
        </p:nvSpPr>
        <p:spPr>
          <a:xfrm>
            <a:off x="457200" y="116632"/>
            <a:ext cx="8229600" cy="1143000"/>
          </a:xfrm>
        </p:spPr>
        <p:txBody>
          <a:bodyPr/>
          <a:lstStyle/>
          <a:p>
            <a:r>
              <a:rPr lang="ro-RO" sz="4000" dirty="0" smtClean="0"/>
              <a:t>Rezolvarea relaţiei many to many</a:t>
            </a:r>
            <a:endParaRPr lang="en-GB" sz="4000" dirty="0"/>
          </a:p>
        </p:txBody>
      </p:sp>
      <p:sp>
        <p:nvSpPr>
          <p:cNvPr id="4" name="Rounded Rectangle 3"/>
          <p:cNvSpPr/>
          <p:nvPr/>
        </p:nvSpPr>
        <p:spPr>
          <a:xfrm>
            <a:off x="899592" y="1628800"/>
            <a:ext cx="2232248" cy="201622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PERSOANA</a:t>
            </a:r>
          </a:p>
          <a:p>
            <a:pPr algn="ctr"/>
            <a:r>
              <a:rPr lang="ro-RO" dirty="0" smtClean="0">
                <a:solidFill>
                  <a:schemeClr val="tx1"/>
                </a:solidFill>
              </a:rPr>
              <a:t>#cnp</a:t>
            </a:r>
          </a:p>
          <a:p>
            <a:pPr algn="ctr"/>
            <a:r>
              <a:rPr lang="ro-RO" dirty="0" smtClean="0">
                <a:solidFill>
                  <a:schemeClr val="tx1"/>
                </a:solidFill>
              </a:rPr>
              <a:t>*nume</a:t>
            </a:r>
          </a:p>
          <a:p>
            <a:pPr algn="ctr"/>
            <a:r>
              <a:rPr lang="ro-RO" dirty="0" smtClean="0">
                <a:solidFill>
                  <a:schemeClr val="tx1"/>
                </a:solidFill>
              </a:rPr>
              <a:t>*adresa</a:t>
            </a:r>
          </a:p>
          <a:p>
            <a:pPr algn="ctr"/>
            <a:r>
              <a:rPr lang="ro-RO" dirty="0" smtClean="0">
                <a:solidFill>
                  <a:schemeClr val="tx1"/>
                </a:solidFill>
              </a:rPr>
              <a:t>otelefon</a:t>
            </a:r>
            <a:endParaRPr lang="ro-RO" dirty="0">
              <a:solidFill>
                <a:schemeClr val="tx1"/>
              </a:solidFill>
            </a:endParaRPr>
          </a:p>
          <a:p>
            <a:pPr algn="ctr"/>
            <a:endParaRPr lang="ro-RO" dirty="0">
              <a:solidFill>
                <a:schemeClr val="tx1"/>
              </a:solidFill>
            </a:endParaRPr>
          </a:p>
        </p:txBody>
      </p:sp>
      <p:sp>
        <p:nvSpPr>
          <p:cNvPr id="6" name="Rounded Rectangle 5"/>
          <p:cNvSpPr/>
          <p:nvPr/>
        </p:nvSpPr>
        <p:spPr>
          <a:xfrm>
            <a:off x="6084168" y="1700808"/>
            <a:ext cx="2304256" cy="19442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REVISTA</a:t>
            </a:r>
          </a:p>
          <a:p>
            <a:pPr algn="ctr"/>
            <a:r>
              <a:rPr lang="ro-RO" dirty="0" smtClean="0">
                <a:solidFill>
                  <a:schemeClr val="tx1"/>
                </a:solidFill>
              </a:rPr>
              <a:t>#isbn</a:t>
            </a:r>
          </a:p>
          <a:p>
            <a:pPr algn="ctr"/>
            <a:r>
              <a:rPr lang="ro-RO" dirty="0" smtClean="0">
                <a:solidFill>
                  <a:schemeClr val="tx1"/>
                </a:solidFill>
              </a:rPr>
              <a:t>*titlu</a:t>
            </a:r>
          </a:p>
          <a:p>
            <a:pPr algn="ctr"/>
            <a:r>
              <a:rPr lang="ro-RO" dirty="0" smtClean="0">
                <a:solidFill>
                  <a:schemeClr val="tx1"/>
                </a:solidFill>
              </a:rPr>
              <a:t>*număr_volum</a:t>
            </a:r>
          </a:p>
          <a:p>
            <a:pPr algn="ctr"/>
            <a:r>
              <a:rPr lang="ro-RO" dirty="0" smtClean="0">
                <a:solidFill>
                  <a:schemeClr val="tx1"/>
                </a:solidFill>
              </a:rPr>
              <a:t>* data_apariţiei</a:t>
            </a:r>
            <a:endParaRPr lang="ro-RO" dirty="0">
              <a:solidFill>
                <a:schemeClr val="tx1"/>
              </a:solidFill>
            </a:endParaRPr>
          </a:p>
          <a:p>
            <a:pPr algn="ctr"/>
            <a:endParaRPr lang="ro-RO" dirty="0">
              <a:solidFill>
                <a:schemeClr val="tx1"/>
              </a:solidFill>
            </a:endParaRPr>
          </a:p>
        </p:txBody>
      </p:sp>
      <p:sp>
        <p:nvSpPr>
          <p:cNvPr id="7" name="Rounded Rectangle 6"/>
          <p:cNvSpPr/>
          <p:nvPr/>
        </p:nvSpPr>
        <p:spPr>
          <a:xfrm>
            <a:off x="3491880" y="4293096"/>
            <a:ext cx="2304256" cy="18033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b="1" dirty="0" smtClean="0">
                <a:solidFill>
                  <a:schemeClr val="tx1"/>
                </a:solidFill>
              </a:rPr>
              <a:t>ABONAMENT</a:t>
            </a:r>
          </a:p>
          <a:p>
            <a:pPr algn="ctr"/>
            <a:endParaRPr lang="ro-RO" dirty="0" smtClean="0">
              <a:solidFill>
                <a:schemeClr val="tx1"/>
              </a:solidFill>
            </a:endParaRPr>
          </a:p>
          <a:p>
            <a:pPr algn="ctr"/>
            <a:endParaRPr lang="ro-RO" dirty="0">
              <a:solidFill>
                <a:schemeClr val="tx1"/>
              </a:solidFill>
            </a:endParaRPr>
          </a:p>
          <a:p>
            <a:pPr algn="ctr"/>
            <a:endParaRPr lang="ro-RO" dirty="0" smtClean="0">
              <a:solidFill>
                <a:schemeClr val="tx1"/>
              </a:solidFill>
            </a:endParaRPr>
          </a:p>
          <a:p>
            <a:pPr algn="ctr"/>
            <a:endParaRPr lang="ro-RO" dirty="0">
              <a:solidFill>
                <a:schemeClr val="tx1"/>
              </a:solidFill>
            </a:endParaRPr>
          </a:p>
        </p:txBody>
      </p:sp>
      <p:cxnSp>
        <p:nvCxnSpPr>
          <p:cNvPr id="16" name="Straight Connector 15"/>
          <p:cNvCxnSpPr/>
          <p:nvPr/>
        </p:nvCxnSpPr>
        <p:spPr>
          <a:xfrm flipH="1">
            <a:off x="3851920" y="3789040"/>
            <a:ext cx="360040" cy="500923"/>
          </a:xfrm>
          <a:prstGeom prst="line">
            <a:avLst/>
          </a:prstGeom>
        </p:spPr>
        <p:style>
          <a:lnRef idx="2">
            <a:schemeClr val="dk1"/>
          </a:lnRef>
          <a:fillRef idx="0">
            <a:schemeClr val="dk1"/>
          </a:fillRef>
          <a:effectRef idx="1">
            <a:schemeClr val="dk1"/>
          </a:effectRef>
          <a:fontRef idx="minor">
            <a:schemeClr val="tx1"/>
          </a:fontRef>
        </p:style>
      </p:cxnSp>
      <p:cxnSp>
        <p:nvCxnSpPr>
          <p:cNvPr id="17" name="Straight Connector 16"/>
          <p:cNvCxnSpPr/>
          <p:nvPr/>
        </p:nvCxnSpPr>
        <p:spPr>
          <a:xfrm flipH="1" flipV="1">
            <a:off x="4211960" y="3789041"/>
            <a:ext cx="360040" cy="500922"/>
          </a:xfrm>
          <a:prstGeom prst="line">
            <a:avLst/>
          </a:prstGeom>
        </p:spPr>
        <p:style>
          <a:lnRef idx="2">
            <a:schemeClr val="dk1"/>
          </a:lnRef>
          <a:fillRef idx="0">
            <a:schemeClr val="dk1"/>
          </a:fillRef>
          <a:effectRef idx="1">
            <a:schemeClr val="dk1"/>
          </a:effectRef>
          <a:fontRef idx="minor">
            <a:schemeClr val="tx1"/>
          </a:fontRef>
        </p:style>
      </p:cxnSp>
      <p:cxnSp>
        <p:nvCxnSpPr>
          <p:cNvPr id="18" name="Straight Connector 17"/>
          <p:cNvCxnSpPr/>
          <p:nvPr/>
        </p:nvCxnSpPr>
        <p:spPr>
          <a:xfrm flipH="1">
            <a:off x="4716016" y="3789040"/>
            <a:ext cx="360040" cy="500923"/>
          </a:xfrm>
          <a:prstGeom prst="line">
            <a:avLst/>
          </a:prstGeom>
        </p:spPr>
        <p:style>
          <a:lnRef idx="2">
            <a:schemeClr val="dk1"/>
          </a:lnRef>
          <a:fillRef idx="0">
            <a:schemeClr val="dk1"/>
          </a:fillRef>
          <a:effectRef idx="1">
            <a:schemeClr val="dk1"/>
          </a:effectRef>
          <a:fontRef idx="minor">
            <a:schemeClr val="tx1"/>
          </a:fontRef>
        </p:style>
      </p:cxnSp>
      <p:sp>
        <p:nvSpPr>
          <p:cNvPr id="24" name="TextBox 23"/>
          <p:cNvSpPr txBox="1"/>
          <p:nvPr/>
        </p:nvSpPr>
        <p:spPr>
          <a:xfrm>
            <a:off x="3088860" y="2258973"/>
            <a:ext cx="1656184" cy="338554"/>
          </a:xfrm>
          <a:prstGeom prst="rect">
            <a:avLst/>
          </a:prstGeom>
          <a:noFill/>
        </p:spPr>
        <p:txBody>
          <a:bodyPr wrap="square" rtlCol="0">
            <a:spAutoFit/>
          </a:bodyPr>
          <a:lstStyle/>
          <a:p>
            <a:r>
              <a:rPr lang="ro-RO" sz="1600" b="1" dirty="0" smtClean="0"/>
              <a:t>semnează</a:t>
            </a:r>
            <a:endParaRPr lang="en-GB" sz="1600" b="1" dirty="0"/>
          </a:p>
        </p:txBody>
      </p:sp>
      <p:sp>
        <p:nvSpPr>
          <p:cNvPr id="25" name="TextBox 24"/>
          <p:cNvSpPr txBox="1"/>
          <p:nvPr/>
        </p:nvSpPr>
        <p:spPr>
          <a:xfrm>
            <a:off x="2771800" y="3789041"/>
            <a:ext cx="1656184" cy="338554"/>
          </a:xfrm>
          <a:prstGeom prst="rect">
            <a:avLst/>
          </a:prstGeom>
          <a:noFill/>
        </p:spPr>
        <p:txBody>
          <a:bodyPr wrap="square" rtlCol="0">
            <a:spAutoFit/>
          </a:bodyPr>
          <a:lstStyle/>
          <a:p>
            <a:r>
              <a:rPr lang="ro-RO" sz="1600" b="1" dirty="0" smtClean="0"/>
              <a:t>semnat de</a:t>
            </a:r>
            <a:endParaRPr lang="en-GB" sz="1600" b="1" dirty="0"/>
          </a:p>
        </p:txBody>
      </p:sp>
      <p:sp>
        <p:nvSpPr>
          <p:cNvPr id="26" name="TextBox 25"/>
          <p:cNvSpPr txBox="1"/>
          <p:nvPr/>
        </p:nvSpPr>
        <p:spPr>
          <a:xfrm>
            <a:off x="5076056" y="2242096"/>
            <a:ext cx="1656184" cy="338554"/>
          </a:xfrm>
          <a:prstGeom prst="rect">
            <a:avLst/>
          </a:prstGeom>
          <a:noFill/>
        </p:spPr>
        <p:txBody>
          <a:bodyPr wrap="square" rtlCol="0">
            <a:spAutoFit/>
          </a:bodyPr>
          <a:lstStyle/>
          <a:p>
            <a:r>
              <a:rPr lang="ro-RO" sz="1600" b="1" dirty="0" smtClean="0"/>
              <a:t>apare </a:t>
            </a:r>
            <a:endParaRPr lang="en-GB" sz="1600" b="1" dirty="0"/>
          </a:p>
        </p:txBody>
      </p:sp>
      <p:sp>
        <p:nvSpPr>
          <p:cNvPr id="27" name="TextBox 26"/>
          <p:cNvSpPr txBox="1"/>
          <p:nvPr/>
        </p:nvSpPr>
        <p:spPr>
          <a:xfrm>
            <a:off x="5292080" y="3789040"/>
            <a:ext cx="1656184" cy="338554"/>
          </a:xfrm>
          <a:prstGeom prst="rect">
            <a:avLst/>
          </a:prstGeom>
          <a:noFill/>
        </p:spPr>
        <p:txBody>
          <a:bodyPr wrap="square" rtlCol="0">
            <a:spAutoFit/>
          </a:bodyPr>
          <a:lstStyle/>
          <a:p>
            <a:r>
              <a:rPr lang="ro-RO" sz="1600" b="1" dirty="0" smtClean="0"/>
              <a:t>pentru </a:t>
            </a:r>
            <a:endParaRPr lang="en-GB" sz="1600" b="1" dirty="0"/>
          </a:p>
        </p:txBody>
      </p:sp>
      <p:grpSp>
        <p:nvGrpSpPr>
          <p:cNvPr id="30" name="Group 29"/>
          <p:cNvGrpSpPr/>
          <p:nvPr/>
        </p:nvGrpSpPr>
        <p:grpSpPr>
          <a:xfrm>
            <a:off x="3131840" y="2636912"/>
            <a:ext cx="1080120" cy="1653051"/>
            <a:chOff x="3131840" y="2636912"/>
            <a:chExt cx="1080120" cy="1653051"/>
          </a:xfrm>
        </p:grpSpPr>
        <p:cxnSp>
          <p:nvCxnSpPr>
            <p:cNvPr id="5" name="Elbow Connector 4"/>
            <p:cNvCxnSpPr>
              <a:stCxn id="4" idx="3"/>
            </p:cNvCxnSpPr>
            <p:nvPr/>
          </p:nvCxnSpPr>
          <p:spPr>
            <a:xfrm>
              <a:off x="3131840" y="2636912"/>
              <a:ext cx="1080120" cy="1653051"/>
            </a:xfrm>
            <a:prstGeom prst="bentConnector2">
              <a:avLst/>
            </a:prstGeom>
            <a:ln>
              <a:prstDash val="dash"/>
            </a:ln>
          </p:spPr>
          <p:style>
            <a:lnRef idx="2">
              <a:schemeClr val="dk1"/>
            </a:lnRef>
            <a:fillRef idx="0">
              <a:schemeClr val="dk1"/>
            </a:fillRef>
            <a:effectRef idx="1">
              <a:schemeClr val="dk1"/>
            </a:effectRef>
            <a:fontRef idx="minor">
              <a:schemeClr val="tx1"/>
            </a:fontRef>
          </p:style>
        </p:cxnSp>
        <p:cxnSp>
          <p:nvCxnSpPr>
            <p:cNvPr id="29" name="Straight Connector 28"/>
            <p:cNvCxnSpPr/>
            <p:nvPr/>
          </p:nvCxnSpPr>
          <p:spPr>
            <a:xfrm>
              <a:off x="4211960" y="2672916"/>
              <a:ext cx="0" cy="1617047"/>
            </a:xfrm>
            <a:prstGeom prst="line">
              <a:avLst/>
            </a:prstGeom>
          </p:spPr>
          <p:style>
            <a:lnRef idx="3">
              <a:schemeClr val="dk1"/>
            </a:lnRef>
            <a:fillRef idx="0">
              <a:schemeClr val="dk1"/>
            </a:fillRef>
            <a:effectRef idx="2">
              <a:schemeClr val="dk1"/>
            </a:effectRef>
            <a:fontRef idx="minor">
              <a:schemeClr val="tx1"/>
            </a:fontRef>
          </p:style>
        </p:cxnSp>
      </p:grpSp>
    </p:spTree>
    <p:extLst>
      <p:ext uri="{BB962C8B-B14F-4D97-AF65-F5344CB8AC3E}">
        <p14:creationId xmlns:p14="http://schemas.microsoft.com/office/powerpoint/2010/main" val="2146551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504" y="1600200"/>
            <a:ext cx="8784976" cy="4525963"/>
          </a:xfrm>
        </p:spPr>
        <p:txBody>
          <a:bodyPr/>
          <a:lstStyle/>
          <a:p>
            <a:r>
              <a:rPr lang="ro-RO" sz="2800" b="1" dirty="0" smtClean="0">
                <a:solidFill>
                  <a:srgbClr val="C00000"/>
                </a:solidFill>
              </a:rPr>
              <a:t>(PASUL 2)</a:t>
            </a:r>
            <a:r>
              <a:rPr lang="ro-RO" sz="2800" dirty="0" smtClean="0"/>
              <a:t> Adăugăm atribute în cadrul entităţii de intersecţie, dacă acestea există. În exemplul nostru, pentru fiecare abonament se precizează durata prin data de început şi data de sfârşit a perioadei</a:t>
            </a:r>
            <a:endParaRPr lang="en-GB" sz="2800" u="sng" dirty="0"/>
          </a:p>
        </p:txBody>
      </p:sp>
      <p:sp>
        <p:nvSpPr>
          <p:cNvPr id="4" name="Title 1"/>
          <p:cNvSpPr>
            <a:spLocks noGrp="1"/>
          </p:cNvSpPr>
          <p:nvPr>
            <p:ph type="title"/>
          </p:nvPr>
        </p:nvSpPr>
        <p:spPr>
          <a:xfrm>
            <a:off x="457200" y="116632"/>
            <a:ext cx="8229600" cy="1143000"/>
          </a:xfrm>
        </p:spPr>
        <p:txBody>
          <a:bodyPr/>
          <a:lstStyle/>
          <a:p>
            <a:r>
              <a:rPr lang="ro-RO" sz="4000" dirty="0" smtClean="0"/>
              <a:t>Rezolvarea relaţiei many to many</a:t>
            </a:r>
            <a:endParaRPr lang="en-GB" sz="4000" dirty="0"/>
          </a:p>
        </p:txBody>
      </p:sp>
    </p:spTree>
    <p:extLst>
      <p:ext uri="{BB962C8B-B14F-4D97-AF65-F5344CB8AC3E}">
        <p14:creationId xmlns:p14="http://schemas.microsoft.com/office/powerpoint/2010/main" val="53251597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d9659a3c8b5559e16442026aeea4357e5caea"/>
</p:tagLst>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5656</TotalTime>
  <Words>536</Words>
  <Application>Microsoft Office PowerPoint</Application>
  <PresentationFormat>On-screen Show (4:3)</PresentationFormat>
  <Paragraphs>107</Paragraphs>
  <Slides>13</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13</vt:i4>
      </vt:variant>
    </vt:vector>
  </HeadingPairs>
  <TitlesOfParts>
    <vt:vector size="15" baseType="lpstr">
      <vt:lpstr>Arial</vt:lpstr>
      <vt:lpstr>Diseño predeterminado</vt:lpstr>
      <vt:lpstr>Diagrame ERD</vt:lpstr>
      <vt:lpstr>Scenariul</vt:lpstr>
      <vt:lpstr>Instrucţiuni</vt:lpstr>
      <vt:lpstr>Scenariul subliniat</vt:lpstr>
      <vt:lpstr>Diagrame ERD iniţiale</vt:lpstr>
      <vt:lpstr>Diagrame ERD de intersecţie</vt:lpstr>
      <vt:lpstr>Rezolvarea relaţiei many to many</vt:lpstr>
      <vt:lpstr>Rezolvarea relaţiei many to many</vt:lpstr>
      <vt:lpstr>Rezolvarea relaţiei many to many</vt:lpstr>
      <vt:lpstr>Rezolvarea relaţiei many to many</vt:lpstr>
      <vt:lpstr>Rezolvarea relaţiei many to many</vt:lpstr>
      <vt:lpstr>Rezolvarea relaţiei many to many</vt:lpstr>
      <vt:lpstr>PowerPoint Presentation</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Gelu</cp:lastModifiedBy>
  <cp:revision>770</cp:revision>
  <dcterms:created xsi:type="dcterms:W3CDTF">2010-05-23T14:28:12Z</dcterms:created>
  <dcterms:modified xsi:type="dcterms:W3CDTF">2014-10-15T17:23:03Z</dcterms:modified>
</cp:coreProperties>
</file>